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gif" ContentType="image/gif"/>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57" r:id="rId3"/>
    <p:sldId id="261" r:id="rId4"/>
    <p:sldId id="263" r:id="rId5"/>
    <p:sldId id="258" r:id="rId6"/>
    <p:sldId id="259" r:id="rId7"/>
    <p:sldId id="260" r:id="rId8"/>
    <p:sldId id="262"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91" r:id="rId25"/>
    <p:sldId id="288" r:id="rId26"/>
    <p:sldId id="289" r:id="rId27"/>
    <p:sldId id="290" r:id="rId28"/>
    <p:sldId id="279" r:id="rId29"/>
    <p:sldId id="280" r:id="rId30"/>
    <p:sldId id="281" r:id="rId31"/>
    <p:sldId id="282" r:id="rId32"/>
    <p:sldId id="283" r:id="rId33"/>
    <p:sldId id="285" r:id="rId34"/>
    <p:sldId id="286" r:id="rId35"/>
    <p:sldId id="284" r:id="rId36"/>
    <p:sldId id="287" r:id="rId3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r" defTabSz="914400" rtl="1" eaLnBrk="1" latinLnBrk="0" hangingPunct="1">
      <a:defRPr sz="2400" kern="1200">
        <a:solidFill>
          <a:schemeClr val="tx1"/>
        </a:solidFill>
        <a:latin typeface="Times New Roman" pitchFamily="18" charset="0"/>
        <a:ea typeface="+mn-ea"/>
        <a:cs typeface="+mn-cs"/>
      </a:defRPr>
    </a:lvl6pPr>
    <a:lvl7pPr marL="2743200" algn="r" defTabSz="914400" rtl="1" eaLnBrk="1" latinLnBrk="0" hangingPunct="1">
      <a:defRPr sz="2400" kern="1200">
        <a:solidFill>
          <a:schemeClr val="tx1"/>
        </a:solidFill>
        <a:latin typeface="Times New Roman" pitchFamily="18" charset="0"/>
        <a:ea typeface="+mn-ea"/>
        <a:cs typeface="+mn-cs"/>
      </a:defRPr>
    </a:lvl7pPr>
    <a:lvl8pPr marL="3200400" algn="r" defTabSz="914400" rtl="1" eaLnBrk="1" latinLnBrk="0" hangingPunct="1">
      <a:defRPr sz="2400" kern="1200">
        <a:solidFill>
          <a:schemeClr val="tx1"/>
        </a:solidFill>
        <a:latin typeface="Times New Roman" pitchFamily="18" charset="0"/>
        <a:ea typeface="+mn-ea"/>
        <a:cs typeface="+mn-cs"/>
      </a:defRPr>
    </a:lvl8pPr>
    <a:lvl9pPr marL="3657600" algn="r" defTabSz="914400" rtl="1"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0929"/>
  </p:normalViewPr>
  <p:slideViewPr>
    <p:cSldViewPr>
      <p:cViewPr varScale="1">
        <p:scale>
          <a:sx n="66" d="100"/>
          <a:sy n="66" d="100"/>
        </p:scale>
        <p:origin x="-1518"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8B393261-9326-4A40-A05A-212C8B1E6315}" type="datetimeFigureOut">
              <a:rPr lang="ar-IQ" smtClean="0"/>
              <a:t>22/02/1435</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121429F6-7ECB-4976-8032-E2E10FA250B9}" type="slidenum">
              <a:rPr lang="ar-IQ" smtClean="0"/>
              <a:t>‹#›</a:t>
            </a:fld>
            <a:endParaRPr lang="ar-IQ"/>
          </a:p>
        </p:txBody>
      </p:sp>
    </p:spTree>
    <p:extLst>
      <p:ext uri="{BB962C8B-B14F-4D97-AF65-F5344CB8AC3E}">
        <p14:creationId xmlns:p14="http://schemas.microsoft.com/office/powerpoint/2010/main" val="407709164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dirty="0"/>
          </a:p>
        </p:txBody>
      </p:sp>
      <p:sp>
        <p:nvSpPr>
          <p:cNvPr id="4" name="Slide Number Placeholder 3"/>
          <p:cNvSpPr>
            <a:spLocks noGrp="1"/>
          </p:cNvSpPr>
          <p:nvPr>
            <p:ph type="sldNum" sz="quarter" idx="10"/>
          </p:nvPr>
        </p:nvSpPr>
        <p:spPr/>
        <p:txBody>
          <a:bodyPr/>
          <a:lstStyle/>
          <a:p>
            <a:fld id="{121429F6-7ECB-4976-8032-E2E10FA250B9}" type="slidenum">
              <a:rPr lang="ar-IQ" smtClean="0"/>
              <a:t>16</a:t>
            </a:fld>
            <a:endParaRPr lang="ar-IQ"/>
          </a:p>
        </p:txBody>
      </p:sp>
    </p:spTree>
    <p:extLst>
      <p:ext uri="{BB962C8B-B14F-4D97-AF65-F5344CB8AC3E}">
        <p14:creationId xmlns:p14="http://schemas.microsoft.com/office/powerpoint/2010/main" val="4677011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685800"/>
            <a:ext cx="7772400" cy="1143000"/>
          </a:xfrm>
        </p:spPr>
        <p:txBody>
          <a:bodyPr/>
          <a:lstStyle>
            <a:lvl1pPr>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
        <p:nvSpPr>
          <p:cNvPr id="3076" name="Rectangle 4"/>
          <p:cNvSpPr>
            <a:spLocks noGrp="1" noChangeArrowheads="1"/>
          </p:cNvSpPr>
          <p:nvPr>
            <p:ph type="dt" sz="half" idx="2"/>
          </p:nvPr>
        </p:nvSpPr>
        <p:spPr>
          <a:xfrm>
            <a:off x="685800" y="6248400"/>
            <a:ext cx="1905000" cy="457200"/>
          </a:xfrm>
        </p:spPr>
        <p:txBody>
          <a:bodyPr/>
          <a:lstStyle>
            <a:lvl1pPr>
              <a:defRPr/>
            </a:lvl1pPr>
          </a:lstStyle>
          <a:p>
            <a:endParaRPr lang="en-US"/>
          </a:p>
        </p:txBody>
      </p:sp>
      <p:sp>
        <p:nvSpPr>
          <p:cNvPr id="3077" name="Rectangle 5"/>
          <p:cNvSpPr>
            <a:spLocks noGrp="1" noChangeArrowheads="1"/>
          </p:cNvSpPr>
          <p:nvPr>
            <p:ph type="ftr" sz="quarter" idx="3"/>
          </p:nvPr>
        </p:nvSpPr>
        <p:spPr>
          <a:xfrm>
            <a:off x="3124200" y="6248400"/>
            <a:ext cx="2895600" cy="457200"/>
          </a:xfrm>
        </p:spPr>
        <p:txBody>
          <a:bodyPr/>
          <a:lstStyle>
            <a:lvl1pPr>
              <a:defRPr/>
            </a:lvl1pPr>
          </a:lstStyle>
          <a:p>
            <a:endParaRPr lang="en-US"/>
          </a:p>
        </p:txBody>
      </p:sp>
      <p:sp>
        <p:nvSpPr>
          <p:cNvPr id="3078" name="Rectangle 6"/>
          <p:cNvSpPr>
            <a:spLocks noGrp="1" noChangeArrowheads="1"/>
          </p:cNvSpPr>
          <p:nvPr>
            <p:ph type="sldNum" sz="quarter" idx="4"/>
          </p:nvPr>
        </p:nvSpPr>
        <p:spPr>
          <a:xfrm>
            <a:off x="6553200" y="6248400"/>
            <a:ext cx="1905000" cy="457200"/>
          </a:xfrm>
        </p:spPr>
        <p:txBody>
          <a:bodyPr/>
          <a:lstStyle>
            <a:lvl1pPr>
              <a:defRPr/>
            </a:lvl1pPr>
          </a:lstStyle>
          <a:p>
            <a:fld id="{61656D85-9B2F-43AA-81D4-AE95937A939C}"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24B74F0-6567-4C44-A462-AA1A4E86C046}" type="slidenum">
              <a:rPr lang="en-US"/>
              <a:pPr/>
              <a:t>‹#›</a:t>
            </a:fld>
            <a:endParaRPr lang="en-US"/>
          </a:p>
        </p:txBody>
      </p:sp>
    </p:spTree>
    <p:extLst>
      <p:ext uri="{BB962C8B-B14F-4D97-AF65-F5344CB8AC3E}">
        <p14:creationId xmlns:p14="http://schemas.microsoft.com/office/powerpoint/2010/main" val="786979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371600"/>
            <a:ext cx="1752600" cy="3962400"/>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1524000" y="1371600"/>
            <a:ext cx="5105400" cy="3962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F886BC1-3D21-4AA5-BCE5-5C25DDEBA53C}" type="slidenum">
              <a:rPr lang="en-US"/>
              <a:pPr/>
              <a:t>‹#›</a:t>
            </a:fld>
            <a:endParaRPr lang="en-US"/>
          </a:p>
        </p:txBody>
      </p:sp>
    </p:spTree>
    <p:extLst>
      <p:ext uri="{BB962C8B-B14F-4D97-AF65-F5344CB8AC3E}">
        <p14:creationId xmlns:p14="http://schemas.microsoft.com/office/powerpoint/2010/main" val="1299616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43CD7F1-EC2B-4EB6-8845-5828C80BCBF6}" type="slidenum">
              <a:rPr lang="en-US"/>
              <a:pPr/>
              <a:t>‹#›</a:t>
            </a:fld>
            <a:endParaRPr lang="en-US"/>
          </a:p>
        </p:txBody>
      </p:sp>
    </p:spTree>
    <p:extLst>
      <p:ext uri="{BB962C8B-B14F-4D97-AF65-F5344CB8AC3E}">
        <p14:creationId xmlns:p14="http://schemas.microsoft.com/office/powerpoint/2010/main" val="4136440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6D35E81-DB7B-4405-90A6-38C5DC90558C}" type="slidenum">
              <a:rPr lang="en-US"/>
              <a:pPr/>
              <a:t>‹#›</a:t>
            </a:fld>
            <a:endParaRPr lang="en-US"/>
          </a:p>
        </p:txBody>
      </p:sp>
    </p:spTree>
    <p:extLst>
      <p:ext uri="{BB962C8B-B14F-4D97-AF65-F5344CB8AC3E}">
        <p14:creationId xmlns:p14="http://schemas.microsoft.com/office/powerpoint/2010/main" val="2459954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1524000" y="2438400"/>
            <a:ext cx="3429000" cy="289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5105400" y="2438400"/>
            <a:ext cx="3429000" cy="289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3240AFD-6297-4FBC-9E13-78F311702C27}" type="slidenum">
              <a:rPr lang="en-US"/>
              <a:pPr/>
              <a:t>‹#›</a:t>
            </a:fld>
            <a:endParaRPr lang="en-US"/>
          </a:p>
        </p:txBody>
      </p:sp>
    </p:spTree>
    <p:extLst>
      <p:ext uri="{BB962C8B-B14F-4D97-AF65-F5344CB8AC3E}">
        <p14:creationId xmlns:p14="http://schemas.microsoft.com/office/powerpoint/2010/main" val="2413223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C61FB70D-538A-4C23-9D72-91D85F4A463C}" type="slidenum">
              <a:rPr lang="en-US"/>
              <a:pPr/>
              <a:t>‹#›</a:t>
            </a:fld>
            <a:endParaRPr lang="en-US"/>
          </a:p>
        </p:txBody>
      </p:sp>
    </p:spTree>
    <p:extLst>
      <p:ext uri="{BB962C8B-B14F-4D97-AF65-F5344CB8AC3E}">
        <p14:creationId xmlns:p14="http://schemas.microsoft.com/office/powerpoint/2010/main" val="3547624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8463807-EE62-4674-8856-94DD5AA43646}" type="slidenum">
              <a:rPr lang="en-US"/>
              <a:pPr/>
              <a:t>‹#›</a:t>
            </a:fld>
            <a:endParaRPr lang="en-US"/>
          </a:p>
        </p:txBody>
      </p:sp>
    </p:spTree>
    <p:extLst>
      <p:ext uri="{BB962C8B-B14F-4D97-AF65-F5344CB8AC3E}">
        <p14:creationId xmlns:p14="http://schemas.microsoft.com/office/powerpoint/2010/main" val="1462579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20B4F8E-8866-4F89-A889-54F43D0C0779}" type="slidenum">
              <a:rPr lang="en-US"/>
              <a:pPr/>
              <a:t>‹#›</a:t>
            </a:fld>
            <a:endParaRPr lang="en-US"/>
          </a:p>
        </p:txBody>
      </p:sp>
    </p:spTree>
    <p:extLst>
      <p:ext uri="{BB962C8B-B14F-4D97-AF65-F5344CB8AC3E}">
        <p14:creationId xmlns:p14="http://schemas.microsoft.com/office/powerpoint/2010/main" val="3931280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2F1280C-C15E-400C-83F4-04341D467D9C}" type="slidenum">
              <a:rPr lang="en-US"/>
              <a:pPr/>
              <a:t>‹#›</a:t>
            </a:fld>
            <a:endParaRPr lang="en-US"/>
          </a:p>
        </p:txBody>
      </p:sp>
    </p:spTree>
    <p:extLst>
      <p:ext uri="{BB962C8B-B14F-4D97-AF65-F5344CB8AC3E}">
        <p14:creationId xmlns:p14="http://schemas.microsoft.com/office/powerpoint/2010/main" val="3518691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FE8EBAE-B497-408A-90DD-184B4DEE3CE4}" type="slidenum">
              <a:rPr lang="en-US"/>
              <a:pPr/>
              <a:t>‹#›</a:t>
            </a:fld>
            <a:endParaRPr lang="en-US"/>
          </a:p>
        </p:txBody>
      </p:sp>
    </p:spTree>
    <p:extLst>
      <p:ext uri="{BB962C8B-B14F-4D97-AF65-F5344CB8AC3E}">
        <p14:creationId xmlns:p14="http://schemas.microsoft.com/office/powerpoint/2010/main" val="460459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0" y="1371600"/>
            <a:ext cx="70104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524000" y="2438400"/>
            <a:ext cx="7010400"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8382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276600" y="63246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7056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11FA57EA-15CA-4942-A01C-572AAD6C96E0}"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1" eaLnBrk="1" fontAlgn="base" hangingPunct="1">
        <a:spcBef>
          <a:spcPct val="0"/>
        </a:spcBef>
        <a:spcAft>
          <a:spcPct val="0"/>
        </a:spcAft>
        <a:defRPr sz="4400">
          <a:solidFill>
            <a:schemeClr val="tx2"/>
          </a:solidFill>
          <a:latin typeface="+mj-lt"/>
          <a:ea typeface="+mj-ea"/>
          <a:cs typeface="+mj-cs"/>
        </a:defRPr>
      </a:lvl1pPr>
      <a:lvl2pPr algn="ctr" rtl="1" eaLnBrk="1" fontAlgn="base" hangingPunct="1">
        <a:spcBef>
          <a:spcPct val="0"/>
        </a:spcBef>
        <a:spcAft>
          <a:spcPct val="0"/>
        </a:spcAft>
        <a:defRPr sz="4400">
          <a:solidFill>
            <a:schemeClr val="tx2"/>
          </a:solidFill>
          <a:latin typeface="Times New Roman" pitchFamily="18" charset="0"/>
        </a:defRPr>
      </a:lvl2pPr>
      <a:lvl3pPr algn="ctr" rtl="1" eaLnBrk="1" fontAlgn="base" hangingPunct="1">
        <a:spcBef>
          <a:spcPct val="0"/>
        </a:spcBef>
        <a:spcAft>
          <a:spcPct val="0"/>
        </a:spcAft>
        <a:defRPr sz="4400">
          <a:solidFill>
            <a:schemeClr val="tx2"/>
          </a:solidFill>
          <a:latin typeface="Times New Roman" pitchFamily="18" charset="0"/>
        </a:defRPr>
      </a:lvl3pPr>
      <a:lvl4pPr algn="ctr" rtl="1" eaLnBrk="1" fontAlgn="base" hangingPunct="1">
        <a:spcBef>
          <a:spcPct val="0"/>
        </a:spcBef>
        <a:spcAft>
          <a:spcPct val="0"/>
        </a:spcAft>
        <a:defRPr sz="4400">
          <a:solidFill>
            <a:schemeClr val="tx2"/>
          </a:solidFill>
          <a:latin typeface="Times New Roman" pitchFamily="18" charset="0"/>
        </a:defRPr>
      </a:lvl4pPr>
      <a:lvl5pPr algn="ctr" rtl="1" eaLnBrk="1" fontAlgn="base" hangingPunct="1">
        <a:spcBef>
          <a:spcPct val="0"/>
        </a:spcBef>
        <a:spcAft>
          <a:spcPct val="0"/>
        </a:spcAft>
        <a:defRPr sz="4400">
          <a:solidFill>
            <a:schemeClr val="tx2"/>
          </a:solidFill>
          <a:latin typeface="Times New Roman" pitchFamily="18" charset="0"/>
        </a:defRPr>
      </a:lvl5pPr>
      <a:lvl6pPr marL="457200" algn="ctr" rtl="1" eaLnBrk="1" fontAlgn="base" hangingPunct="1">
        <a:spcBef>
          <a:spcPct val="0"/>
        </a:spcBef>
        <a:spcAft>
          <a:spcPct val="0"/>
        </a:spcAft>
        <a:defRPr sz="4400">
          <a:solidFill>
            <a:schemeClr val="tx2"/>
          </a:solidFill>
          <a:latin typeface="Times New Roman" pitchFamily="18" charset="0"/>
        </a:defRPr>
      </a:lvl6pPr>
      <a:lvl7pPr marL="914400" algn="ctr" rtl="1" eaLnBrk="1" fontAlgn="base" hangingPunct="1">
        <a:spcBef>
          <a:spcPct val="0"/>
        </a:spcBef>
        <a:spcAft>
          <a:spcPct val="0"/>
        </a:spcAft>
        <a:defRPr sz="4400">
          <a:solidFill>
            <a:schemeClr val="tx2"/>
          </a:solidFill>
          <a:latin typeface="Times New Roman" pitchFamily="18" charset="0"/>
        </a:defRPr>
      </a:lvl7pPr>
      <a:lvl8pPr marL="1371600" algn="ctr" rtl="1" eaLnBrk="1" fontAlgn="base" hangingPunct="1">
        <a:spcBef>
          <a:spcPct val="0"/>
        </a:spcBef>
        <a:spcAft>
          <a:spcPct val="0"/>
        </a:spcAft>
        <a:defRPr sz="4400">
          <a:solidFill>
            <a:schemeClr val="tx2"/>
          </a:solidFill>
          <a:latin typeface="Times New Roman" pitchFamily="18" charset="0"/>
        </a:defRPr>
      </a:lvl8pPr>
      <a:lvl9pPr marL="1828800" algn="ctr" rtl="1"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r" rtl="1" eaLnBrk="1" fontAlgn="base" hangingPunct="1">
        <a:spcBef>
          <a:spcPct val="20000"/>
        </a:spcBef>
        <a:spcAft>
          <a:spcPct val="0"/>
        </a:spcAft>
        <a:buChar char="•"/>
        <a:defRPr sz="3200">
          <a:solidFill>
            <a:schemeClr val="tx1"/>
          </a:solidFill>
          <a:latin typeface="+mn-lt"/>
          <a:ea typeface="+mn-ea"/>
          <a:cs typeface="+mn-cs"/>
        </a:defRPr>
      </a:lvl1pPr>
      <a:lvl2pPr marL="742950" indent="-285750" algn="r" rtl="1" eaLnBrk="1" fontAlgn="base" hangingPunct="1">
        <a:spcBef>
          <a:spcPct val="20000"/>
        </a:spcBef>
        <a:spcAft>
          <a:spcPct val="0"/>
        </a:spcAft>
        <a:buChar char="–"/>
        <a:defRPr sz="2800">
          <a:solidFill>
            <a:schemeClr val="tx1"/>
          </a:solidFill>
          <a:latin typeface="+mn-lt"/>
        </a:defRPr>
      </a:lvl2pPr>
      <a:lvl3pPr marL="1143000" indent="-228600" algn="r" rtl="1" eaLnBrk="1" fontAlgn="base" hangingPunct="1">
        <a:spcBef>
          <a:spcPct val="20000"/>
        </a:spcBef>
        <a:spcAft>
          <a:spcPct val="0"/>
        </a:spcAft>
        <a:buChar char="•"/>
        <a:defRPr sz="2400">
          <a:solidFill>
            <a:schemeClr val="tx1"/>
          </a:solidFill>
          <a:latin typeface="+mn-lt"/>
        </a:defRPr>
      </a:lvl3pPr>
      <a:lvl4pPr marL="1600200" indent="-228600" algn="r" rtl="1" eaLnBrk="1" fontAlgn="base" hangingPunct="1">
        <a:spcBef>
          <a:spcPct val="20000"/>
        </a:spcBef>
        <a:spcAft>
          <a:spcPct val="0"/>
        </a:spcAft>
        <a:buChar char="–"/>
        <a:defRPr sz="2000">
          <a:solidFill>
            <a:schemeClr val="tx1"/>
          </a:solidFill>
          <a:latin typeface="+mn-lt"/>
        </a:defRPr>
      </a:lvl4pPr>
      <a:lvl5pPr marL="2057400" indent="-228600" algn="r" rtl="1" eaLnBrk="1" fontAlgn="base" hangingPunct="1">
        <a:spcBef>
          <a:spcPct val="20000"/>
        </a:spcBef>
        <a:spcAft>
          <a:spcPct val="0"/>
        </a:spcAft>
        <a:buChar char="»"/>
        <a:defRPr sz="2000">
          <a:solidFill>
            <a:schemeClr val="tx1"/>
          </a:solidFill>
          <a:latin typeface="+mn-lt"/>
        </a:defRPr>
      </a:lvl5pPr>
      <a:lvl6pPr marL="2514600" indent="-228600" algn="r" rtl="1" eaLnBrk="1" fontAlgn="base" hangingPunct="1">
        <a:spcBef>
          <a:spcPct val="20000"/>
        </a:spcBef>
        <a:spcAft>
          <a:spcPct val="0"/>
        </a:spcAft>
        <a:buChar char="»"/>
        <a:defRPr sz="2000">
          <a:solidFill>
            <a:schemeClr val="tx1"/>
          </a:solidFill>
          <a:latin typeface="+mn-lt"/>
        </a:defRPr>
      </a:lvl6pPr>
      <a:lvl7pPr marL="2971800" indent="-228600" algn="r" rtl="1" eaLnBrk="1" fontAlgn="base" hangingPunct="1">
        <a:spcBef>
          <a:spcPct val="20000"/>
        </a:spcBef>
        <a:spcAft>
          <a:spcPct val="0"/>
        </a:spcAft>
        <a:buChar char="»"/>
        <a:defRPr sz="2000">
          <a:solidFill>
            <a:schemeClr val="tx1"/>
          </a:solidFill>
          <a:latin typeface="+mn-lt"/>
        </a:defRPr>
      </a:lvl7pPr>
      <a:lvl8pPr marL="3429000" indent="-228600" algn="r" rtl="1" eaLnBrk="1" fontAlgn="base" hangingPunct="1">
        <a:spcBef>
          <a:spcPct val="20000"/>
        </a:spcBef>
        <a:spcAft>
          <a:spcPct val="0"/>
        </a:spcAft>
        <a:buChar char="»"/>
        <a:defRPr sz="2000">
          <a:solidFill>
            <a:schemeClr val="tx1"/>
          </a:solidFill>
          <a:latin typeface="+mn-lt"/>
        </a:defRPr>
      </a:lvl8pPr>
      <a:lvl9pPr marL="3886200" indent="-228600" algn="r" rtl="1" eaLnBrk="1" fontAlgn="base" hangingPunct="1">
        <a:spcBef>
          <a:spcPct val="20000"/>
        </a:spcBef>
        <a:spcAft>
          <a:spcPct val="0"/>
        </a:spcAft>
        <a:buChar char="»"/>
        <a:defRPr sz="2000">
          <a:solidFill>
            <a:schemeClr val="tx1"/>
          </a:solidFill>
          <a:latin typeface="+mn-lt"/>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8.jpg"/><Relationship Id="rId7" Type="http://schemas.openxmlformats.org/officeDocument/2006/relationships/image" Target="../media/image12.jpg"/><Relationship Id="rId2" Type="http://schemas.openxmlformats.org/officeDocument/2006/relationships/image" Target="../media/image7.jpg"/><Relationship Id="rId1" Type="http://schemas.openxmlformats.org/officeDocument/2006/relationships/slideLayout" Target="../slideLayouts/slideLayout6.xml"/><Relationship Id="rId6" Type="http://schemas.openxmlformats.org/officeDocument/2006/relationships/image" Target="../media/image11.jpg"/><Relationship Id="rId5" Type="http://schemas.openxmlformats.org/officeDocument/2006/relationships/image" Target="../media/image10.jpg"/><Relationship Id="rId4" Type="http://schemas.openxmlformats.org/officeDocument/2006/relationships/image" Target="../media/image9.jpg"/></Relationships>
</file>

<file path=ppt/slides/_rels/slide18.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18.gif"/><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21.jp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8" Type="http://schemas.openxmlformats.org/officeDocument/2006/relationships/hyperlink" Target="http://en.wikipedia.org/wiki/Italian_language" TargetMode="External"/><Relationship Id="rId3" Type="http://schemas.openxmlformats.org/officeDocument/2006/relationships/hyperlink" Target="http://en.wikipedia.org/wiki/Allegro_(music)" TargetMode="External"/><Relationship Id="rId7" Type="http://schemas.openxmlformats.org/officeDocument/2006/relationships/hyperlink" Target="http://en.wikipedia.org/wiki/Soprano" TargetMode="External"/><Relationship Id="rId2" Type="http://schemas.openxmlformats.org/officeDocument/2006/relationships/hyperlink" Target="http://en.wikipedia.org/wiki/Concerto" TargetMode="External"/><Relationship Id="rId1" Type="http://schemas.openxmlformats.org/officeDocument/2006/relationships/slideLayout" Target="../slideLayouts/slideLayout6.xml"/><Relationship Id="rId6" Type="http://schemas.openxmlformats.org/officeDocument/2006/relationships/hyperlink" Target="http://en.wikipedia.org/wiki/Opera" TargetMode="External"/><Relationship Id="rId11" Type="http://schemas.openxmlformats.org/officeDocument/2006/relationships/hyperlink" Target="http://en.wikipedia.org/wiki/Theory" TargetMode="External"/><Relationship Id="rId5" Type="http://schemas.openxmlformats.org/officeDocument/2006/relationships/hyperlink" Target="http://en.wikipedia.org/wiki/Aria" TargetMode="External"/><Relationship Id="rId10" Type="http://schemas.openxmlformats.org/officeDocument/2006/relationships/hyperlink" Target="http://en.wikipedia.org/wiki/Democracy" TargetMode="External"/><Relationship Id="rId4" Type="http://schemas.openxmlformats.org/officeDocument/2006/relationships/hyperlink" Target="http://en.wikipedia.org/wiki/Tempo" TargetMode="External"/><Relationship Id="rId9" Type="http://schemas.openxmlformats.org/officeDocument/2006/relationships/hyperlink" Target="http://en.wikipedia.org/wiki/French_language"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hyperlink" Target="http://en.wikipedia.org/wiki/Sternum" TargetMode="External"/><Relationship Id="rId2" Type="http://schemas.openxmlformats.org/officeDocument/2006/relationships/hyperlink" Target="http://en.wikipedia.org/wiki/Guru" TargetMode="External"/><Relationship Id="rId1" Type="http://schemas.openxmlformats.org/officeDocument/2006/relationships/slideLayout" Target="../slideLayouts/slideLayout6.xml"/><Relationship Id="rId4" Type="http://schemas.openxmlformats.org/officeDocument/2006/relationships/hyperlink" Target="http://en.wikipedia.org/wiki/Vermiform_appendi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79512" y="1268760"/>
            <a:ext cx="8496944" cy="3888432"/>
          </a:xfrm>
        </p:spPr>
        <p:txBody>
          <a:bodyPr/>
          <a:lstStyle/>
          <a:p>
            <a:pPr>
              <a:lnSpc>
                <a:spcPct val="150000"/>
              </a:lnSpc>
            </a:pPr>
            <a:r>
              <a:rPr lang="en-US" sz="5400" b="1" dirty="0" smtClean="0">
                <a:solidFill>
                  <a:schemeClr val="accent4">
                    <a:lumMod val="10000"/>
                  </a:schemeClr>
                </a:solidFill>
                <a:latin typeface="Arial" pitchFamily="34" charset="0"/>
                <a:cs typeface="Arial" pitchFamily="34" charset="0"/>
              </a:rPr>
              <a:t>Language </a:t>
            </a:r>
            <a:br>
              <a:rPr lang="en-US" sz="5400" b="1" dirty="0" smtClean="0">
                <a:solidFill>
                  <a:schemeClr val="accent4">
                    <a:lumMod val="10000"/>
                  </a:schemeClr>
                </a:solidFill>
                <a:latin typeface="Arial" pitchFamily="34" charset="0"/>
                <a:cs typeface="Arial" pitchFamily="34" charset="0"/>
              </a:rPr>
            </a:br>
            <a:r>
              <a:rPr lang="en-US" sz="5400" b="1" dirty="0" smtClean="0">
                <a:solidFill>
                  <a:schemeClr val="accent4">
                    <a:lumMod val="10000"/>
                  </a:schemeClr>
                </a:solidFill>
                <a:latin typeface="Arial" pitchFamily="34" charset="0"/>
                <a:cs typeface="Arial" pitchFamily="34" charset="0"/>
              </a:rPr>
              <a:t>History and Change</a:t>
            </a:r>
            <a:endParaRPr lang="ar-IQ" sz="5400" b="1" dirty="0">
              <a:solidFill>
                <a:schemeClr val="accent4">
                  <a:lumMod val="1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32656"/>
            <a:ext cx="8568952" cy="6192688"/>
          </a:xfrm>
        </p:spPr>
        <p:txBody>
          <a:bodyPr/>
          <a:lstStyle/>
          <a:p>
            <a:pPr>
              <a:lnSpc>
                <a:spcPct val="150000"/>
              </a:lnSpc>
            </a:pPr>
            <a:r>
              <a:rPr lang="en-US" sz="3200" b="1" dirty="0" smtClean="0">
                <a:solidFill>
                  <a:schemeClr val="accent4">
                    <a:lumMod val="10000"/>
                  </a:schemeClr>
                </a:solidFill>
                <a:latin typeface="Arial" pitchFamily="34" charset="0"/>
                <a:cs typeface="Arial" pitchFamily="34" charset="0"/>
              </a:rPr>
              <a:t>Comparative Reconstruction</a:t>
            </a:r>
            <a:br>
              <a:rPr lang="en-US" sz="3200" b="1" dirty="0" smtClean="0">
                <a:solidFill>
                  <a:schemeClr val="accent4">
                    <a:lumMod val="10000"/>
                  </a:schemeClr>
                </a:solidFill>
                <a:latin typeface="Arial" pitchFamily="34" charset="0"/>
                <a:cs typeface="Arial" pitchFamily="34" charset="0"/>
              </a:rPr>
            </a:br>
            <a:r>
              <a:rPr lang="en-US" sz="3200" dirty="0" smtClean="0">
                <a:latin typeface="Arial" pitchFamily="34" charset="0"/>
                <a:cs typeface="Arial" pitchFamily="34" charset="0"/>
              </a:rPr>
              <a:t/>
            </a:r>
            <a:br>
              <a:rPr lang="en-US" sz="3200" dirty="0" smtClean="0">
                <a:latin typeface="Arial" pitchFamily="34" charset="0"/>
                <a:cs typeface="Arial" pitchFamily="34" charset="0"/>
              </a:rPr>
            </a:br>
            <a:r>
              <a:rPr lang="en-US" sz="3200" dirty="0" smtClean="0">
                <a:solidFill>
                  <a:schemeClr val="accent6">
                    <a:lumMod val="75000"/>
                  </a:schemeClr>
                </a:solidFill>
                <a:latin typeface="Arial" pitchFamily="34" charset="0"/>
                <a:cs typeface="Arial" pitchFamily="34" charset="0"/>
              </a:rPr>
              <a:t>It is a procedure that is used to reconstruct the original ( proto ) form in the common ancestral </a:t>
            </a:r>
            <a:r>
              <a:rPr lang="ar-IQ" sz="3200" dirty="0" smtClean="0">
                <a:solidFill>
                  <a:schemeClr val="accent6">
                    <a:lumMod val="75000"/>
                  </a:schemeClr>
                </a:solidFill>
                <a:latin typeface="Arial" pitchFamily="34" charset="0"/>
                <a:cs typeface="Arial" pitchFamily="34" charset="0"/>
              </a:rPr>
              <a:t>                </a:t>
            </a:r>
            <a:r>
              <a:rPr lang="en-US" sz="3200" dirty="0" smtClean="0">
                <a:solidFill>
                  <a:schemeClr val="accent6">
                    <a:lumMod val="75000"/>
                  </a:schemeClr>
                </a:solidFill>
                <a:latin typeface="Arial" pitchFamily="34" charset="0"/>
                <a:cs typeface="Arial" pitchFamily="34" charset="0"/>
              </a:rPr>
              <a:t>language. There are two principles :</a:t>
            </a:r>
            <a:br>
              <a:rPr lang="en-US" sz="3200" dirty="0" smtClean="0">
                <a:solidFill>
                  <a:schemeClr val="accent6">
                    <a:lumMod val="75000"/>
                  </a:schemeClr>
                </a:solidFill>
                <a:latin typeface="Arial" pitchFamily="34" charset="0"/>
                <a:cs typeface="Arial" pitchFamily="34" charset="0"/>
              </a:rPr>
            </a:br>
            <a:r>
              <a:rPr lang="ar-IQ" sz="3200" dirty="0" smtClean="0">
                <a:solidFill>
                  <a:schemeClr val="accent6">
                    <a:lumMod val="75000"/>
                  </a:schemeClr>
                </a:solidFill>
                <a:latin typeface="Arial" pitchFamily="34" charset="0"/>
                <a:cs typeface="Arial" pitchFamily="34" charset="0"/>
              </a:rPr>
              <a:t>                                 </a:t>
            </a:r>
            <a:r>
              <a:rPr lang="en-US" sz="3200" b="1" dirty="0" smtClean="0">
                <a:solidFill>
                  <a:schemeClr val="accent6">
                    <a:lumMod val="75000"/>
                  </a:schemeClr>
                </a:solidFill>
                <a:latin typeface="Arial" pitchFamily="34" charset="0"/>
                <a:cs typeface="Arial" pitchFamily="34" charset="0"/>
              </a:rPr>
              <a:t>- majority principle</a:t>
            </a:r>
            <a:br>
              <a:rPr lang="en-US" sz="3200" b="1" dirty="0" smtClean="0">
                <a:solidFill>
                  <a:schemeClr val="accent6">
                    <a:lumMod val="75000"/>
                  </a:schemeClr>
                </a:solidFill>
                <a:latin typeface="Arial" pitchFamily="34" charset="0"/>
                <a:cs typeface="Arial" pitchFamily="34" charset="0"/>
              </a:rPr>
            </a:br>
            <a:r>
              <a:rPr lang="en-US" sz="3200" b="1" dirty="0" smtClean="0">
                <a:solidFill>
                  <a:schemeClr val="accent6">
                    <a:lumMod val="75000"/>
                  </a:schemeClr>
                </a:solidFill>
                <a:latin typeface="Arial" pitchFamily="34" charset="0"/>
                <a:cs typeface="Arial" pitchFamily="34" charset="0"/>
              </a:rPr>
              <a:t>- most natural development principle</a:t>
            </a:r>
            <a:r>
              <a:rPr lang="en-US" sz="3200" b="1" dirty="0" smtClean="0">
                <a:latin typeface="Arial" pitchFamily="34" charset="0"/>
                <a:cs typeface="Arial" pitchFamily="34" charset="0"/>
              </a:rPr>
              <a:t>    </a:t>
            </a:r>
            <a:endParaRPr lang="ar-IQ" sz="3200" b="1" dirty="0">
              <a:latin typeface="Arial" pitchFamily="34" charset="0"/>
              <a:cs typeface="Arial" pitchFamily="34" charset="0"/>
            </a:endParaRPr>
          </a:p>
        </p:txBody>
      </p:sp>
    </p:spTree>
    <p:extLst>
      <p:ext uri="{BB962C8B-B14F-4D97-AF65-F5344CB8AC3E}">
        <p14:creationId xmlns:p14="http://schemas.microsoft.com/office/powerpoint/2010/main" val="18626256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84976" cy="6408712"/>
          </a:xfrm>
        </p:spPr>
        <p:txBody>
          <a:bodyPr/>
          <a:lstStyle/>
          <a:p>
            <a:r>
              <a:rPr lang="en-US" sz="3200" dirty="0" smtClean="0">
                <a:latin typeface="Arial" pitchFamily="34" charset="0"/>
                <a:cs typeface="Arial" pitchFamily="34" charset="0"/>
              </a:rPr>
              <a:t/>
            </a:r>
            <a:br>
              <a:rPr lang="en-US" sz="3200" dirty="0" smtClean="0">
                <a:latin typeface="Arial" pitchFamily="34" charset="0"/>
                <a:cs typeface="Arial" pitchFamily="34" charset="0"/>
              </a:rPr>
            </a:br>
            <a:r>
              <a:rPr lang="en-US" sz="3200" b="1" dirty="0" smtClean="0">
                <a:solidFill>
                  <a:schemeClr val="accent6">
                    <a:lumMod val="75000"/>
                  </a:schemeClr>
                </a:solidFill>
                <a:latin typeface="Arial" pitchFamily="34" charset="0"/>
                <a:cs typeface="Arial" pitchFamily="34" charset="0"/>
              </a:rPr>
              <a:t>Sound Reconstruction</a:t>
            </a:r>
            <a:r>
              <a:rPr lang="en-US" sz="3200" dirty="0" smtClean="0">
                <a:latin typeface="Arial" pitchFamily="34" charset="0"/>
                <a:cs typeface="Arial" pitchFamily="34" charset="0"/>
              </a:rPr>
              <a:t/>
            </a:r>
            <a:br>
              <a:rPr lang="en-US" sz="3200" dirty="0" smtClean="0">
                <a:latin typeface="Arial" pitchFamily="34" charset="0"/>
                <a:cs typeface="Arial" pitchFamily="34" charset="0"/>
              </a:rPr>
            </a:br>
            <a:r>
              <a:rPr lang="en-US" sz="3200" dirty="0" smtClean="0">
                <a:latin typeface="Arial" pitchFamily="34" charset="0"/>
                <a:cs typeface="Arial" pitchFamily="34" charset="0"/>
              </a:rPr>
              <a:t/>
            </a:r>
            <a:br>
              <a:rPr lang="en-US" sz="3200" dirty="0" smtClean="0">
                <a:latin typeface="Arial" pitchFamily="34" charset="0"/>
                <a:cs typeface="Arial" pitchFamily="34" charset="0"/>
              </a:rPr>
            </a:br>
            <a:r>
              <a:rPr lang="ar-IQ" sz="3200" dirty="0" smtClean="0">
                <a:latin typeface="Arial" pitchFamily="34" charset="0"/>
                <a:cs typeface="Arial" pitchFamily="34" charset="0"/>
              </a:rPr>
              <a:t>                     </a:t>
            </a:r>
            <a:r>
              <a:rPr lang="en-US" sz="3200" u="sng" dirty="0" smtClean="0">
                <a:solidFill>
                  <a:srgbClr val="7030A0"/>
                </a:solidFill>
                <a:latin typeface="Arial" pitchFamily="34" charset="0"/>
                <a:cs typeface="Arial" pitchFamily="34" charset="0"/>
              </a:rPr>
              <a:t>Italian</a:t>
            </a:r>
            <a:r>
              <a:rPr lang="en-US" sz="3200" u="sng" dirty="0" smtClean="0">
                <a:latin typeface="Arial" pitchFamily="34" charset="0"/>
                <a:cs typeface="Arial" pitchFamily="34" charset="0"/>
              </a:rPr>
              <a:t>      </a:t>
            </a:r>
            <a:r>
              <a:rPr lang="en-US" sz="3200" u="sng" dirty="0" smtClean="0">
                <a:solidFill>
                  <a:srgbClr val="C00000"/>
                </a:solidFill>
                <a:latin typeface="Arial" pitchFamily="34" charset="0"/>
                <a:cs typeface="Arial" pitchFamily="34" charset="0"/>
              </a:rPr>
              <a:t>Spanish</a:t>
            </a:r>
            <a:r>
              <a:rPr lang="en-US" sz="3200" u="sng" dirty="0" smtClean="0">
                <a:latin typeface="Arial" pitchFamily="34" charset="0"/>
                <a:cs typeface="Arial" pitchFamily="34" charset="0"/>
              </a:rPr>
              <a:t>     </a:t>
            </a:r>
            <a:r>
              <a:rPr lang="en-US" sz="3200" u="sng" dirty="0" smtClean="0">
                <a:solidFill>
                  <a:schemeClr val="accent4">
                    <a:lumMod val="10000"/>
                  </a:schemeClr>
                </a:solidFill>
                <a:latin typeface="Arial" pitchFamily="34" charset="0"/>
                <a:cs typeface="Arial" pitchFamily="34" charset="0"/>
              </a:rPr>
              <a:t>French</a:t>
            </a:r>
            <a:r>
              <a:rPr lang="en-US" sz="3200" dirty="0" smtClean="0">
                <a:latin typeface="Arial" pitchFamily="34" charset="0"/>
                <a:cs typeface="Arial" pitchFamily="34" charset="0"/>
              </a:rPr>
              <a:t/>
            </a:r>
            <a:br>
              <a:rPr lang="en-US" sz="3200" dirty="0" smtClean="0">
                <a:latin typeface="Arial" pitchFamily="34" charset="0"/>
                <a:cs typeface="Arial" pitchFamily="34" charset="0"/>
              </a:rPr>
            </a:br>
            <a:r>
              <a:rPr lang="en-US" sz="3200" dirty="0" smtClean="0">
                <a:latin typeface="Arial" pitchFamily="34" charset="0"/>
                <a:cs typeface="Arial" pitchFamily="34" charset="0"/>
              </a:rPr>
              <a:t> </a:t>
            </a:r>
            <a:br>
              <a:rPr lang="en-US" sz="3200" dirty="0" smtClean="0">
                <a:latin typeface="Arial" pitchFamily="34" charset="0"/>
                <a:cs typeface="Arial" pitchFamily="34" charset="0"/>
              </a:rPr>
            </a:br>
            <a:r>
              <a:rPr lang="ar-IQ" sz="3200" dirty="0" smtClean="0">
                <a:latin typeface="Arial" pitchFamily="34" charset="0"/>
                <a:cs typeface="Arial" pitchFamily="34" charset="0"/>
              </a:rPr>
              <a:t>    </a:t>
            </a:r>
            <a:r>
              <a:rPr lang="en-US" sz="3200" dirty="0" err="1" smtClean="0">
                <a:solidFill>
                  <a:srgbClr val="7030A0"/>
                </a:solidFill>
                <a:latin typeface="Arial" pitchFamily="34" charset="0"/>
                <a:cs typeface="Arial" pitchFamily="34" charset="0"/>
              </a:rPr>
              <a:t>cantare</a:t>
            </a:r>
            <a:r>
              <a:rPr lang="en-US" sz="3200" dirty="0" smtClean="0">
                <a:latin typeface="Arial" pitchFamily="34" charset="0"/>
                <a:cs typeface="Arial" pitchFamily="34" charset="0"/>
              </a:rPr>
              <a:t>      </a:t>
            </a:r>
            <a:r>
              <a:rPr lang="en-US" sz="3200" dirty="0" err="1" smtClean="0">
                <a:solidFill>
                  <a:srgbClr val="C00000"/>
                </a:solidFill>
                <a:latin typeface="Arial" pitchFamily="34" charset="0"/>
                <a:cs typeface="Arial" pitchFamily="34" charset="0"/>
              </a:rPr>
              <a:t>cantar</a:t>
            </a:r>
            <a:r>
              <a:rPr lang="en-US" sz="3200" dirty="0" smtClean="0">
                <a:latin typeface="Arial" pitchFamily="34" charset="0"/>
                <a:cs typeface="Arial" pitchFamily="34" charset="0"/>
              </a:rPr>
              <a:t>       </a:t>
            </a:r>
            <a:r>
              <a:rPr lang="en-US" sz="3200" dirty="0" smtClean="0">
                <a:solidFill>
                  <a:schemeClr val="accent4">
                    <a:lumMod val="10000"/>
                  </a:schemeClr>
                </a:solidFill>
                <a:latin typeface="Arial" pitchFamily="34" charset="0"/>
                <a:cs typeface="Arial" pitchFamily="34" charset="0"/>
              </a:rPr>
              <a:t>chanter</a:t>
            </a:r>
            <a:r>
              <a:rPr lang="en-US" sz="3200" dirty="0" smtClean="0">
                <a:latin typeface="Arial" pitchFamily="34" charset="0"/>
                <a:cs typeface="Arial" pitchFamily="34" charset="0"/>
              </a:rPr>
              <a:t>      ( sing )</a:t>
            </a:r>
            <a:br>
              <a:rPr lang="en-US" sz="3200" dirty="0" smtClean="0">
                <a:latin typeface="Arial" pitchFamily="34" charset="0"/>
                <a:cs typeface="Arial" pitchFamily="34" charset="0"/>
              </a:rPr>
            </a:br>
            <a:r>
              <a:rPr lang="en-US" sz="3200" dirty="0">
                <a:latin typeface="Arial" pitchFamily="34" charset="0"/>
                <a:cs typeface="Arial" pitchFamily="34" charset="0"/>
              </a:rPr>
              <a:t/>
            </a:r>
            <a:br>
              <a:rPr lang="en-US" sz="3200" dirty="0">
                <a:latin typeface="Arial" pitchFamily="34" charset="0"/>
                <a:cs typeface="Arial" pitchFamily="34" charset="0"/>
              </a:rPr>
            </a:br>
            <a:r>
              <a:rPr lang="en-US" sz="3200" dirty="0" smtClean="0">
                <a:solidFill>
                  <a:srgbClr val="7030A0"/>
                </a:solidFill>
                <a:latin typeface="Arial" pitchFamily="34" charset="0"/>
                <a:cs typeface="Arial" pitchFamily="34" charset="0"/>
              </a:rPr>
              <a:t>catena</a:t>
            </a:r>
            <a:r>
              <a:rPr lang="en-US" sz="3200" dirty="0" smtClean="0">
                <a:latin typeface="Arial" pitchFamily="34" charset="0"/>
                <a:cs typeface="Arial" pitchFamily="34" charset="0"/>
              </a:rPr>
              <a:t>      </a:t>
            </a:r>
            <a:r>
              <a:rPr lang="en-US" sz="3200" dirty="0" err="1" smtClean="0">
                <a:solidFill>
                  <a:srgbClr val="C00000"/>
                </a:solidFill>
                <a:latin typeface="Arial" pitchFamily="34" charset="0"/>
                <a:cs typeface="Arial" pitchFamily="34" charset="0"/>
              </a:rPr>
              <a:t>cadena</a:t>
            </a:r>
            <a:r>
              <a:rPr lang="en-US" sz="3200" dirty="0" smtClean="0">
                <a:latin typeface="Arial" pitchFamily="34" charset="0"/>
                <a:cs typeface="Arial" pitchFamily="34" charset="0"/>
              </a:rPr>
              <a:t>      </a:t>
            </a:r>
            <a:r>
              <a:rPr lang="en-US" sz="3200" dirty="0" err="1" smtClean="0">
                <a:solidFill>
                  <a:schemeClr val="accent4">
                    <a:lumMod val="10000"/>
                  </a:schemeClr>
                </a:solidFill>
                <a:latin typeface="Arial" pitchFamily="34" charset="0"/>
                <a:cs typeface="Arial" pitchFamily="34" charset="0"/>
              </a:rPr>
              <a:t>chaine</a:t>
            </a:r>
            <a:r>
              <a:rPr lang="en-US" sz="3200" dirty="0" smtClean="0">
                <a:solidFill>
                  <a:schemeClr val="accent4">
                    <a:lumMod val="10000"/>
                  </a:schemeClr>
                </a:solidFill>
                <a:latin typeface="Arial" pitchFamily="34" charset="0"/>
                <a:cs typeface="Arial" pitchFamily="34" charset="0"/>
              </a:rPr>
              <a:t>  </a:t>
            </a:r>
            <a:r>
              <a:rPr lang="en-US" sz="3200" dirty="0" smtClean="0">
                <a:latin typeface="Arial" pitchFamily="34" charset="0"/>
                <a:cs typeface="Arial" pitchFamily="34" charset="0"/>
              </a:rPr>
              <a:t>     ( chain )</a:t>
            </a:r>
            <a:br>
              <a:rPr lang="en-US" sz="3200" dirty="0" smtClean="0">
                <a:latin typeface="Arial" pitchFamily="34" charset="0"/>
                <a:cs typeface="Arial" pitchFamily="34" charset="0"/>
              </a:rPr>
            </a:br>
            <a:r>
              <a:rPr lang="en-US" sz="3200" dirty="0">
                <a:latin typeface="Arial" pitchFamily="34" charset="0"/>
                <a:cs typeface="Arial" pitchFamily="34" charset="0"/>
              </a:rPr>
              <a:t/>
            </a:r>
            <a:br>
              <a:rPr lang="en-US" sz="3200" dirty="0">
                <a:latin typeface="Arial" pitchFamily="34" charset="0"/>
                <a:cs typeface="Arial" pitchFamily="34" charset="0"/>
              </a:rPr>
            </a:br>
            <a:r>
              <a:rPr lang="en-US" sz="3200" dirty="0" err="1" smtClean="0">
                <a:solidFill>
                  <a:srgbClr val="7030A0"/>
                </a:solidFill>
                <a:latin typeface="Arial" pitchFamily="34" charset="0"/>
                <a:cs typeface="Arial" pitchFamily="34" charset="0"/>
              </a:rPr>
              <a:t>cavallo</a:t>
            </a:r>
            <a:r>
              <a:rPr lang="en-US" sz="3200" dirty="0" smtClean="0">
                <a:latin typeface="Arial" pitchFamily="34" charset="0"/>
                <a:cs typeface="Arial" pitchFamily="34" charset="0"/>
              </a:rPr>
              <a:t>     </a:t>
            </a:r>
            <a:r>
              <a:rPr lang="en-US" sz="3200" dirty="0" err="1" smtClean="0">
                <a:solidFill>
                  <a:srgbClr val="C00000"/>
                </a:solidFill>
                <a:latin typeface="Arial" pitchFamily="34" charset="0"/>
                <a:cs typeface="Arial" pitchFamily="34" charset="0"/>
              </a:rPr>
              <a:t>caballo</a:t>
            </a:r>
            <a:r>
              <a:rPr lang="en-US" sz="3200" dirty="0" smtClean="0">
                <a:latin typeface="Arial" pitchFamily="34" charset="0"/>
                <a:cs typeface="Arial" pitchFamily="34" charset="0"/>
              </a:rPr>
              <a:t>      </a:t>
            </a:r>
            <a:r>
              <a:rPr lang="en-US" sz="3200" dirty="0" smtClean="0">
                <a:solidFill>
                  <a:schemeClr val="accent4">
                    <a:lumMod val="10000"/>
                  </a:schemeClr>
                </a:solidFill>
                <a:latin typeface="Arial" pitchFamily="34" charset="0"/>
                <a:cs typeface="Arial" pitchFamily="34" charset="0"/>
              </a:rPr>
              <a:t>cheval</a:t>
            </a:r>
            <a:r>
              <a:rPr lang="en-US" sz="3200" dirty="0" smtClean="0">
                <a:latin typeface="Arial" pitchFamily="34" charset="0"/>
                <a:cs typeface="Arial" pitchFamily="34" charset="0"/>
              </a:rPr>
              <a:t>        ( horse )</a:t>
            </a:r>
            <a:endParaRPr lang="ar-IQ" sz="3200" dirty="0">
              <a:latin typeface="Arial" pitchFamily="34" charset="0"/>
              <a:cs typeface="Arial" pitchFamily="34" charset="0"/>
            </a:endParaRPr>
          </a:p>
        </p:txBody>
      </p:sp>
    </p:spTree>
    <p:extLst>
      <p:ext uri="{BB962C8B-B14F-4D97-AF65-F5344CB8AC3E}">
        <p14:creationId xmlns:p14="http://schemas.microsoft.com/office/powerpoint/2010/main" val="28694768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8568952" cy="6192688"/>
          </a:xfrm>
        </p:spPr>
        <p:txBody>
          <a:bodyPr/>
          <a:lstStyle/>
          <a:p>
            <a:pPr>
              <a:lnSpc>
                <a:spcPct val="150000"/>
              </a:lnSpc>
            </a:pPr>
            <a:r>
              <a:rPr lang="en-US" sz="3200" b="1" dirty="0" smtClean="0">
                <a:solidFill>
                  <a:schemeClr val="accent4">
                    <a:lumMod val="10000"/>
                  </a:schemeClr>
                </a:solidFill>
              </a:rPr>
              <a:t>Word Reconstruction</a:t>
            </a:r>
            <a:br>
              <a:rPr lang="en-US" sz="3200" b="1" dirty="0" smtClean="0">
                <a:solidFill>
                  <a:schemeClr val="accent4">
                    <a:lumMod val="10000"/>
                  </a:schemeClr>
                </a:solidFill>
              </a:rPr>
            </a:br>
            <a:r>
              <a:rPr lang="en-US" sz="3200" dirty="0" smtClean="0">
                <a:solidFill>
                  <a:schemeClr val="accent4">
                    <a:lumMod val="10000"/>
                  </a:schemeClr>
                </a:solidFill>
              </a:rPr>
              <a:t/>
            </a:r>
            <a:br>
              <a:rPr lang="en-US" sz="3200" dirty="0" smtClean="0">
                <a:solidFill>
                  <a:schemeClr val="accent4">
                    <a:lumMod val="10000"/>
                  </a:schemeClr>
                </a:solidFill>
              </a:rPr>
            </a:br>
            <a:r>
              <a:rPr lang="en-US" sz="3200" dirty="0" smtClean="0">
                <a:solidFill>
                  <a:schemeClr val="accent4">
                    <a:lumMod val="10000"/>
                  </a:schemeClr>
                </a:solidFill>
              </a:rPr>
              <a:t>  </a:t>
            </a:r>
            <a:r>
              <a:rPr lang="en-US" sz="3200" dirty="0" err="1" smtClean="0">
                <a:solidFill>
                  <a:srgbClr val="C00000"/>
                </a:solidFill>
              </a:rPr>
              <a:t>mube</a:t>
            </a:r>
            <a:r>
              <a:rPr lang="en-US" sz="3200" dirty="0" smtClean="0">
                <a:solidFill>
                  <a:schemeClr val="accent4">
                    <a:lumMod val="10000"/>
                  </a:schemeClr>
                </a:solidFill>
              </a:rPr>
              <a:t>         </a:t>
            </a:r>
            <a:r>
              <a:rPr lang="en-US" sz="3200" dirty="0" err="1" smtClean="0">
                <a:solidFill>
                  <a:schemeClr val="accent6"/>
                </a:solidFill>
              </a:rPr>
              <a:t>mupe</a:t>
            </a:r>
            <a:r>
              <a:rPr lang="en-US" sz="3200" dirty="0" smtClean="0">
                <a:solidFill>
                  <a:schemeClr val="accent4">
                    <a:lumMod val="10000"/>
                  </a:schemeClr>
                </a:solidFill>
              </a:rPr>
              <a:t>       </a:t>
            </a:r>
            <a:r>
              <a:rPr lang="en-US" sz="3200" dirty="0" err="1" smtClean="0">
                <a:solidFill>
                  <a:schemeClr val="accent3"/>
                </a:solidFill>
              </a:rPr>
              <a:t>mup</a:t>
            </a:r>
            <a:r>
              <a:rPr lang="en-US" sz="3200" dirty="0" smtClean="0">
                <a:solidFill>
                  <a:schemeClr val="accent4">
                    <a:lumMod val="10000"/>
                  </a:schemeClr>
                </a:solidFill>
              </a:rPr>
              <a:t>    ----------   ( stream )</a:t>
            </a:r>
            <a:br>
              <a:rPr lang="en-US" sz="3200" dirty="0" smtClean="0">
                <a:solidFill>
                  <a:schemeClr val="accent4">
                    <a:lumMod val="10000"/>
                  </a:schemeClr>
                </a:solidFill>
              </a:rPr>
            </a:br>
            <a:r>
              <a:rPr lang="en-US" sz="3200" dirty="0" err="1" smtClean="0">
                <a:solidFill>
                  <a:srgbClr val="C00000"/>
                </a:solidFill>
              </a:rPr>
              <a:t>abadi</a:t>
            </a:r>
            <a:r>
              <a:rPr lang="en-US" sz="3200" dirty="0" smtClean="0">
                <a:solidFill>
                  <a:schemeClr val="accent4">
                    <a:lumMod val="10000"/>
                  </a:schemeClr>
                </a:solidFill>
              </a:rPr>
              <a:t>         </a:t>
            </a:r>
            <a:r>
              <a:rPr lang="en-US" sz="3200" dirty="0" err="1" smtClean="0">
                <a:solidFill>
                  <a:schemeClr val="accent6"/>
                </a:solidFill>
              </a:rPr>
              <a:t>abati</a:t>
            </a:r>
            <a:r>
              <a:rPr lang="en-US" sz="3200" dirty="0" smtClean="0">
                <a:solidFill>
                  <a:schemeClr val="accent4">
                    <a:lumMod val="10000"/>
                  </a:schemeClr>
                </a:solidFill>
              </a:rPr>
              <a:t>       </a:t>
            </a:r>
            <a:r>
              <a:rPr lang="en-US" sz="3200" dirty="0" err="1" smtClean="0">
                <a:solidFill>
                  <a:schemeClr val="accent3"/>
                </a:solidFill>
              </a:rPr>
              <a:t>apat</a:t>
            </a:r>
            <a:r>
              <a:rPr lang="en-US" sz="3200" dirty="0" smtClean="0">
                <a:solidFill>
                  <a:schemeClr val="accent4">
                    <a:lumMod val="10000"/>
                  </a:schemeClr>
                </a:solidFill>
              </a:rPr>
              <a:t>      ----------  ( rock )</a:t>
            </a:r>
            <a:br>
              <a:rPr lang="en-US" sz="3200" dirty="0" smtClean="0">
                <a:solidFill>
                  <a:schemeClr val="accent4">
                    <a:lumMod val="10000"/>
                  </a:schemeClr>
                </a:solidFill>
              </a:rPr>
            </a:br>
            <a:r>
              <a:rPr lang="en-US" sz="3200" dirty="0" err="1" smtClean="0">
                <a:solidFill>
                  <a:srgbClr val="C00000"/>
                </a:solidFill>
              </a:rPr>
              <a:t>agana</a:t>
            </a:r>
            <a:r>
              <a:rPr lang="en-US" sz="3200" dirty="0" smtClean="0">
                <a:solidFill>
                  <a:schemeClr val="accent4">
                    <a:lumMod val="10000"/>
                  </a:schemeClr>
                </a:solidFill>
              </a:rPr>
              <a:t>        </a:t>
            </a:r>
            <a:r>
              <a:rPr lang="en-US" sz="3200" dirty="0" err="1" smtClean="0">
                <a:solidFill>
                  <a:schemeClr val="accent6"/>
                </a:solidFill>
              </a:rPr>
              <a:t>akana</a:t>
            </a:r>
            <a:r>
              <a:rPr lang="en-US" sz="3200" dirty="0" smtClean="0">
                <a:solidFill>
                  <a:schemeClr val="accent4">
                    <a:lumMod val="10000"/>
                  </a:schemeClr>
                </a:solidFill>
              </a:rPr>
              <a:t>      </a:t>
            </a:r>
            <a:r>
              <a:rPr lang="en-US" sz="3200" dirty="0" err="1" smtClean="0">
                <a:solidFill>
                  <a:schemeClr val="accent3"/>
                </a:solidFill>
              </a:rPr>
              <a:t>akan</a:t>
            </a:r>
            <a:r>
              <a:rPr lang="en-US" sz="3200" dirty="0" smtClean="0">
                <a:solidFill>
                  <a:schemeClr val="accent4">
                    <a:lumMod val="10000"/>
                  </a:schemeClr>
                </a:solidFill>
              </a:rPr>
              <a:t>   ----------   ( knife )</a:t>
            </a:r>
            <a:br>
              <a:rPr lang="en-US" sz="3200" dirty="0" smtClean="0">
                <a:solidFill>
                  <a:schemeClr val="accent4">
                    <a:lumMod val="10000"/>
                  </a:schemeClr>
                </a:solidFill>
              </a:rPr>
            </a:br>
            <a:r>
              <a:rPr lang="en-US" sz="3200" dirty="0" smtClean="0">
                <a:solidFill>
                  <a:schemeClr val="accent4">
                    <a:lumMod val="10000"/>
                  </a:schemeClr>
                </a:solidFill>
              </a:rPr>
              <a:t>  </a:t>
            </a:r>
            <a:r>
              <a:rPr lang="en-US" sz="3200" dirty="0" err="1" smtClean="0">
                <a:solidFill>
                  <a:srgbClr val="C00000"/>
                </a:solidFill>
              </a:rPr>
              <a:t>enugu</a:t>
            </a:r>
            <a:r>
              <a:rPr lang="en-US" sz="3200" dirty="0" smtClean="0">
                <a:solidFill>
                  <a:schemeClr val="accent4">
                    <a:lumMod val="10000"/>
                  </a:schemeClr>
                </a:solidFill>
              </a:rPr>
              <a:t>        </a:t>
            </a:r>
            <a:r>
              <a:rPr lang="en-US" sz="3200" dirty="0" err="1" smtClean="0">
                <a:solidFill>
                  <a:schemeClr val="accent6"/>
                </a:solidFill>
              </a:rPr>
              <a:t>enuku</a:t>
            </a:r>
            <a:r>
              <a:rPr lang="en-US" sz="3200" dirty="0" smtClean="0">
                <a:solidFill>
                  <a:schemeClr val="accent4">
                    <a:lumMod val="10000"/>
                  </a:schemeClr>
                </a:solidFill>
              </a:rPr>
              <a:t>      </a:t>
            </a:r>
            <a:r>
              <a:rPr lang="en-US" sz="3200" dirty="0" err="1" smtClean="0">
                <a:solidFill>
                  <a:schemeClr val="accent3"/>
                </a:solidFill>
              </a:rPr>
              <a:t>enuk</a:t>
            </a:r>
            <a:r>
              <a:rPr lang="en-US" sz="3200" dirty="0" smtClean="0">
                <a:solidFill>
                  <a:schemeClr val="accent4">
                    <a:lumMod val="10000"/>
                  </a:schemeClr>
                </a:solidFill>
              </a:rPr>
              <a:t>    --------- ( diamond )</a:t>
            </a:r>
            <a:br>
              <a:rPr lang="en-US" sz="3200" dirty="0" smtClean="0">
                <a:solidFill>
                  <a:schemeClr val="accent4">
                    <a:lumMod val="10000"/>
                  </a:schemeClr>
                </a:solidFill>
              </a:rPr>
            </a:br>
            <a:endParaRPr lang="ar-IQ" sz="3200" dirty="0">
              <a:solidFill>
                <a:schemeClr val="accent4">
                  <a:lumMod val="10000"/>
                </a:schemeClr>
              </a:solidFill>
            </a:endParaRPr>
          </a:p>
        </p:txBody>
      </p:sp>
    </p:spTree>
    <p:extLst>
      <p:ext uri="{BB962C8B-B14F-4D97-AF65-F5344CB8AC3E}">
        <p14:creationId xmlns:p14="http://schemas.microsoft.com/office/powerpoint/2010/main" val="5578502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32656"/>
            <a:ext cx="8784976" cy="6048672"/>
          </a:xfrm>
        </p:spPr>
        <p:txBody>
          <a:bodyPr/>
          <a:lstStyle/>
          <a:p>
            <a:pPr>
              <a:lnSpc>
                <a:spcPct val="150000"/>
              </a:lnSpc>
            </a:pPr>
            <a:r>
              <a:rPr lang="en-US" sz="3200" b="1" dirty="0" smtClean="0">
                <a:solidFill>
                  <a:schemeClr val="bg2">
                    <a:lumMod val="50000"/>
                  </a:schemeClr>
                </a:solidFill>
                <a:latin typeface="Arial" pitchFamily="34" charset="0"/>
                <a:cs typeface="Arial" pitchFamily="34" charset="0"/>
              </a:rPr>
              <a:t>Language Change</a:t>
            </a:r>
            <a:r>
              <a:rPr lang="en-US" sz="3200" b="1" dirty="0" smtClean="0">
                <a:latin typeface="Arial" pitchFamily="34" charset="0"/>
                <a:cs typeface="Arial" pitchFamily="34" charset="0"/>
              </a:rPr>
              <a:t/>
            </a:r>
            <a:br>
              <a:rPr lang="en-US" sz="3200" b="1" dirty="0" smtClean="0">
                <a:latin typeface="Arial" pitchFamily="34" charset="0"/>
                <a:cs typeface="Arial" pitchFamily="34" charset="0"/>
              </a:rPr>
            </a:br>
            <a:r>
              <a:rPr lang="en-US" sz="3200" dirty="0" smtClean="0">
                <a:latin typeface="Arial" pitchFamily="34" charset="0"/>
                <a:cs typeface="Arial" pitchFamily="34" charset="0"/>
              </a:rPr>
              <a:t/>
            </a:r>
            <a:br>
              <a:rPr lang="en-US" sz="3200" dirty="0" smtClean="0">
                <a:latin typeface="Arial" pitchFamily="34" charset="0"/>
                <a:cs typeface="Arial" pitchFamily="34" charset="0"/>
              </a:rPr>
            </a:br>
            <a:r>
              <a:rPr lang="en-US" sz="3200" dirty="0" smtClean="0">
                <a:latin typeface="Arial" pitchFamily="34" charset="0"/>
                <a:cs typeface="Arial" pitchFamily="34" charset="0"/>
              </a:rPr>
              <a:t>It is </a:t>
            </a:r>
            <a:r>
              <a:rPr lang="en-US" sz="3200" dirty="0">
                <a:latin typeface="Arial" pitchFamily="34" charset="0"/>
                <a:cs typeface="Arial" pitchFamily="34" charset="0"/>
              </a:rPr>
              <a:t>variation over time in a </a:t>
            </a:r>
            <a:r>
              <a:rPr lang="en-US" sz="3200" dirty="0" smtClean="0">
                <a:latin typeface="Arial" pitchFamily="34" charset="0"/>
                <a:cs typeface="Arial" pitchFamily="34" charset="0"/>
              </a:rPr>
              <a:t>language's</a:t>
            </a:r>
            <a:r>
              <a:rPr lang="en-US" sz="3200" dirty="0">
                <a:latin typeface="Arial" pitchFamily="34" charset="0"/>
                <a:cs typeface="Arial" pitchFamily="34" charset="0"/>
              </a:rPr>
              <a:t> </a:t>
            </a:r>
            <a:r>
              <a:rPr lang="en-US" sz="3200" dirty="0" smtClean="0">
                <a:latin typeface="Arial" pitchFamily="34" charset="0"/>
                <a:cs typeface="Arial" pitchFamily="34" charset="0"/>
              </a:rPr>
              <a:t>phonetic,</a:t>
            </a:r>
            <a:r>
              <a:rPr lang="en-US" sz="3200" dirty="0">
                <a:latin typeface="Arial" pitchFamily="34" charset="0"/>
                <a:cs typeface="Arial" pitchFamily="34" charset="0"/>
              </a:rPr>
              <a:t> </a:t>
            </a:r>
            <a:r>
              <a:rPr lang="en-US" sz="3200" dirty="0" smtClean="0">
                <a:latin typeface="Arial" pitchFamily="34" charset="0"/>
                <a:cs typeface="Arial" pitchFamily="34" charset="0"/>
              </a:rPr>
              <a:t>morphological, semantic,</a:t>
            </a:r>
            <a:r>
              <a:rPr lang="en-US" sz="3200" dirty="0">
                <a:latin typeface="Arial" pitchFamily="34" charset="0"/>
                <a:cs typeface="Arial" pitchFamily="34" charset="0"/>
              </a:rPr>
              <a:t> </a:t>
            </a:r>
            <a:r>
              <a:rPr lang="en-US" sz="3200" dirty="0" smtClean="0">
                <a:latin typeface="Arial" pitchFamily="34" charset="0"/>
                <a:cs typeface="Arial" pitchFamily="34" charset="0"/>
              </a:rPr>
              <a:t>syntactic , </a:t>
            </a:r>
            <a:r>
              <a:rPr lang="en-US" sz="3200" dirty="0">
                <a:latin typeface="Arial" pitchFamily="34" charset="0"/>
                <a:cs typeface="Arial" pitchFamily="34" charset="0"/>
              </a:rPr>
              <a:t>and other features.</a:t>
            </a:r>
            <a:r>
              <a:rPr lang="en-US" sz="3200" dirty="0" smtClean="0">
                <a:latin typeface="Arial" pitchFamily="34" charset="0"/>
                <a:cs typeface="Arial" pitchFamily="34" charset="0"/>
              </a:rPr>
              <a:t/>
            </a:r>
            <a:br>
              <a:rPr lang="en-US" sz="3200" dirty="0" smtClean="0">
                <a:latin typeface="Arial" pitchFamily="34" charset="0"/>
                <a:cs typeface="Arial" pitchFamily="34" charset="0"/>
              </a:rPr>
            </a:br>
            <a:r>
              <a:rPr lang="en-US" sz="3200" dirty="0" smtClean="0">
                <a:latin typeface="Arial" pitchFamily="34" charset="0"/>
                <a:cs typeface="Arial" pitchFamily="34" charset="0"/>
              </a:rPr>
              <a:t> </a:t>
            </a:r>
            <a:endParaRPr lang="ar-IQ" sz="3200" dirty="0">
              <a:latin typeface="Arial" pitchFamily="34" charset="0"/>
              <a:cs typeface="Arial" pitchFamily="34" charset="0"/>
            </a:endParaRPr>
          </a:p>
        </p:txBody>
      </p:sp>
    </p:spTree>
    <p:extLst>
      <p:ext uri="{BB962C8B-B14F-4D97-AF65-F5344CB8AC3E}">
        <p14:creationId xmlns:p14="http://schemas.microsoft.com/office/powerpoint/2010/main" val="36464874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8640960" cy="6336704"/>
          </a:xfrm>
        </p:spPr>
        <p:txBody>
          <a:bodyPr/>
          <a:lstStyle/>
          <a:p>
            <a:pPr algn="l">
              <a:lnSpc>
                <a:spcPct val="150000"/>
              </a:lnSpc>
            </a:pPr>
            <a:r>
              <a:rPr lang="en-US" sz="3200" b="1" dirty="0" smtClean="0">
                <a:latin typeface="Arial" pitchFamily="34" charset="0"/>
                <a:cs typeface="Arial" pitchFamily="34" charset="0"/>
              </a:rPr>
              <a:t>              </a:t>
            </a:r>
            <a:r>
              <a:rPr lang="en-US" sz="3200" b="1" dirty="0" smtClean="0">
                <a:solidFill>
                  <a:schemeClr val="accent4">
                    <a:lumMod val="10000"/>
                  </a:schemeClr>
                </a:solidFill>
                <a:latin typeface="Arial" pitchFamily="34" charset="0"/>
                <a:cs typeface="Arial" pitchFamily="34" charset="0"/>
              </a:rPr>
              <a:t>Causes </a:t>
            </a:r>
            <a:r>
              <a:rPr lang="en-US" sz="3200" b="1" dirty="0">
                <a:solidFill>
                  <a:schemeClr val="accent4">
                    <a:lumMod val="10000"/>
                  </a:schemeClr>
                </a:solidFill>
                <a:latin typeface="Arial" pitchFamily="34" charset="0"/>
                <a:cs typeface="Arial" pitchFamily="34" charset="0"/>
              </a:rPr>
              <a:t>of language </a:t>
            </a:r>
            <a:r>
              <a:rPr lang="en-US" sz="3200" b="1" dirty="0" smtClean="0">
                <a:solidFill>
                  <a:schemeClr val="accent4">
                    <a:lumMod val="10000"/>
                  </a:schemeClr>
                </a:solidFill>
                <a:latin typeface="Arial" pitchFamily="34" charset="0"/>
                <a:cs typeface="Arial" pitchFamily="34" charset="0"/>
              </a:rPr>
              <a:t>change</a:t>
            </a:r>
            <a:br>
              <a:rPr lang="en-US" sz="3200" b="1" dirty="0" smtClean="0">
                <a:solidFill>
                  <a:schemeClr val="accent4">
                    <a:lumMod val="10000"/>
                  </a:schemeClr>
                </a:solidFill>
                <a:latin typeface="Arial" pitchFamily="34" charset="0"/>
                <a:cs typeface="Arial" pitchFamily="34" charset="0"/>
              </a:rPr>
            </a:br>
            <a:r>
              <a:rPr lang="en-US" sz="3200" dirty="0" smtClean="0">
                <a:solidFill>
                  <a:schemeClr val="accent6">
                    <a:lumMod val="75000"/>
                  </a:schemeClr>
                </a:solidFill>
                <a:latin typeface="Arial" pitchFamily="34" charset="0"/>
                <a:cs typeface="Arial" pitchFamily="34" charset="0"/>
              </a:rPr>
              <a:t>- Economy</a:t>
            </a:r>
            <a:r>
              <a:rPr lang="en-US" sz="3200" dirty="0">
                <a:solidFill>
                  <a:schemeClr val="accent6">
                    <a:lumMod val="75000"/>
                  </a:schemeClr>
                </a:solidFill>
                <a:latin typeface="Arial" pitchFamily="34" charset="0"/>
                <a:cs typeface="Arial" pitchFamily="34" charset="0"/>
              </a:rPr>
              <a:t/>
            </a:r>
            <a:br>
              <a:rPr lang="en-US" sz="3200" dirty="0">
                <a:solidFill>
                  <a:schemeClr val="accent6">
                    <a:lumMod val="75000"/>
                  </a:schemeClr>
                </a:solidFill>
                <a:latin typeface="Arial" pitchFamily="34" charset="0"/>
                <a:cs typeface="Arial" pitchFamily="34" charset="0"/>
              </a:rPr>
            </a:br>
            <a:r>
              <a:rPr lang="en-US" sz="3200" dirty="0" smtClean="0">
                <a:solidFill>
                  <a:schemeClr val="accent6">
                    <a:lumMod val="75000"/>
                  </a:schemeClr>
                </a:solidFill>
                <a:latin typeface="Arial" pitchFamily="34" charset="0"/>
                <a:cs typeface="Arial" pitchFamily="34" charset="0"/>
              </a:rPr>
              <a:t>-  Analogy </a:t>
            </a:r>
            <a:r>
              <a:rPr lang="en-US" sz="3200" dirty="0">
                <a:solidFill>
                  <a:schemeClr val="accent6">
                    <a:lumMod val="75000"/>
                  </a:schemeClr>
                </a:solidFill>
                <a:latin typeface="Arial" pitchFamily="34" charset="0"/>
                <a:cs typeface="Arial" pitchFamily="34" charset="0"/>
              </a:rPr>
              <a:t/>
            </a:r>
            <a:br>
              <a:rPr lang="en-US" sz="3200" dirty="0">
                <a:solidFill>
                  <a:schemeClr val="accent6">
                    <a:lumMod val="75000"/>
                  </a:schemeClr>
                </a:solidFill>
                <a:latin typeface="Arial" pitchFamily="34" charset="0"/>
                <a:cs typeface="Arial" pitchFamily="34" charset="0"/>
              </a:rPr>
            </a:br>
            <a:r>
              <a:rPr lang="en-US" sz="3200" dirty="0" smtClean="0">
                <a:solidFill>
                  <a:schemeClr val="accent6">
                    <a:lumMod val="75000"/>
                  </a:schemeClr>
                </a:solidFill>
                <a:latin typeface="Arial" pitchFamily="34" charset="0"/>
                <a:cs typeface="Arial" pitchFamily="34" charset="0"/>
              </a:rPr>
              <a:t>- Language contact</a:t>
            </a:r>
            <a:r>
              <a:rPr lang="en-US" sz="3200" dirty="0">
                <a:solidFill>
                  <a:schemeClr val="accent6">
                    <a:lumMod val="75000"/>
                  </a:schemeClr>
                </a:solidFill>
                <a:latin typeface="Arial" pitchFamily="34" charset="0"/>
                <a:cs typeface="Arial" pitchFamily="34" charset="0"/>
              </a:rPr>
              <a:t> </a:t>
            </a:r>
            <a:r>
              <a:rPr lang="en-US" sz="3200" dirty="0" smtClean="0">
                <a:solidFill>
                  <a:schemeClr val="accent6">
                    <a:lumMod val="75000"/>
                  </a:schemeClr>
                </a:solidFill>
                <a:latin typeface="Arial" pitchFamily="34" charset="0"/>
                <a:cs typeface="Arial" pitchFamily="34" charset="0"/>
              </a:rPr>
              <a:t> </a:t>
            </a:r>
            <a:r>
              <a:rPr lang="en-US" sz="3200" dirty="0">
                <a:solidFill>
                  <a:schemeClr val="accent6">
                    <a:lumMod val="75000"/>
                  </a:schemeClr>
                </a:solidFill>
                <a:latin typeface="Arial" pitchFamily="34" charset="0"/>
                <a:cs typeface="Arial" pitchFamily="34" charset="0"/>
              </a:rPr>
              <a:t/>
            </a:r>
            <a:br>
              <a:rPr lang="en-US" sz="3200" dirty="0">
                <a:solidFill>
                  <a:schemeClr val="accent6">
                    <a:lumMod val="75000"/>
                  </a:schemeClr>
                </a:solidFill>
                <a:latin typeface="Arial" pitchFamily="34" charset="0"/>
                <a:cs typeface="Arial" pitchFamily="34" charset="0"/>
              </a:rPr>
            </a:br>
            <a:r>
              <a:rPr lang="en-US" sz="3200" dirty="0" smtClean="0">
                <a:solidFill>
                  <a:schemeClr val="accent6">
                    <a:lumMod val="75000"/>
                  </a:schemeClr>
                </a:solidFill>
                <a:latin typeface="Arial" pitchFamily="34" charset="0"/>
                <a:cs typeface="Arial" pitchFamily="34" charset="0"/>
              </a:rPr>
              <a:t>- The </a:t>
            </a:r>
            <a:r>
              <a:rPr lang="en-US" sz="3200" dirty="0">
                <a:solidFill>
                  <a:schemeClr val="accent6">
                    <a:lumMod val="75000"/>
                  </a:schemeClr>
                </a:solidFill>
                <a:latin typeface="Arial" pitchFamily="34" charset="0"/>
                <a:cs typeface="Arial" pitchFamily="34" charset="0"/>
              </a:rPr>
              <a:t>medium of </a:t>
            </a:r>
            <a:r>
              <a:rPr lang="en-US" sz="3200" dirty="0" smtClean="0">
                <a:solidFill>
                  <a:schemeClr val="accent6">
                    <a:lumMod val="75000"/>
                  </a:schemeClr>
                </a:solidFill>
                <a:latin typeface="Arial" pitchFamily="34" charset="0"/>
                <a:cs typeface="Arial" pitchFamily="34" charset="0"/>
              </a:rPr>
              <a:t>communication</a:t>
            </a:r>
            <a:r>
              <a:rPr lang="en-US" sz="3200" dirty="0">
                <a:solidFill>
                  <a:schemeClr val="accent6">
                    <a:lumMod val="75000"/>
                  </a:schemeClr>
                </a:solidFill>
                <a:latin typeface="Arial" pitchFamily="34" charset="0"/>
                <a:cs typeface="Arial" pitchFamily="34" charset="0"/>
              </a:rPr>
              <a:t/>
            </a:r>
            <a:br>
              <a:rPr lang="en-US" sz="3200" dirty="0">
                <a:solidFill>
                  <a:schemeClr val="accent6">
                    <a:lumMod val="75000"/>
                  </a:schemeClr>
                </a:solidFill>
                <a:latin typeface="Arial" pitchFamily="34" charset="0"/>
                <a:cs typeface="Arial" pitchFamily="34" charset="0"/>
              </a:rPr>
            </a:br>
            <a:r>
              <a:rPr lang="en-US" sz="3200" dirty="0" smtClean="0">
                <a:solidFill>
                  <a:schemeClr val="accent6">
                    <a:lumMod val="75000"/>
                  </a:schemeClr>
                </a:solidFill>
                <a:latin typeface="Arial" pitchFamily="34" charset="0"/>
                <a:cs typeface="Arial" pitchFamily="34" charset="0"/>
              </a:rPr>
              <a:t>- Cultural environment</a:t>
            </a:r>
            <a:br>
              <a:rPr lang="en-US" sz="3200" dirty="0" smtClean="0">
                <a:solidFill>
                  <a:schemeClr val="accent6">
                    <a:lumMod val="75000"/>
                  </a:schemeClr>
                </a:solidFill>
                <a:latin typeface="Arial" pitchFamily="34" charset="0"/>
                <a:cs typeface="Arial" pitchFamily="34" charset="0"/>
              </a:rPr>
            </a:br>
            <a:r>
              <a:rPr lang="en-US" sz="3200" dirty="0" smtClean="0">
                <a:solidFill>
                  <a:schemeClr val="accent6">
                    <a:lumMod val="75000"/>
                  </a:schemeClr>
                </a:solidFill>
                <a:latin typeface="Arial" pitchFamily="34" charset="0"/>
                <a:cs typeface="Arial" pitchFamily="34" charset="0"/>
              </a:rPr>
              <a:t>- Migration / </a:t>
            </a:r>
            <a:r>
              <a:rPr lang="en-US" sz="3200" dirty="0" smtClean="0">
                <a:solidFill>
                  <a:schemeClr val="accent6">
                    <a:lumMod val="75000"/>
                  </a:schemeClr>
                </a:solidFill>
                <a:latin typeface="Arial" pitchFamily="34" charset="0"/>
                <a:cs typeface="Arial" pitchFamily="34" charset="0"/>
              </a:rPr>
              <a:t>Movement</a:t>
            </a:r>
            <a:br>
              <a:rPr lang="en-US" sz="3200" dirty="0" smtClean="0">
                <a:solidFill>
                  <a:schemeClr val="accent6">
                    <a:lumMod val="75000"/>
                  </a:schemeClr>
                </a:solidFill>
                <a:latin typeface="Arial" pitchFamily="34" charset="0"/>
                <a:cs typeface="Arial" pitchFamily="34" charset="0"/>
              </a:rPr>
            </a:br>
            <a:r>
              <a:rPr lang="en-US" sz="3200" dirty="0" smtClean="0">
                <a:solidFill>
                  <a:schemeClr val="accent6">
                    <a:lumMod val="75000"/>
                  </a:schemeClr>
                </a:solidFill>
                <a:latin typeface="Arial" pitchFamily="34" charset="0"/>
                <a:cs typeface="Arial" pitchFamily="34" charset="0"/>
              </a:rPr>
              <a:t>- Invasion / colonialism</a:t>
            </a:r>
            <a:r>
              <a:rPr lang="en-US" sz="3200" dirty="0" smtClean="0">
                <a:solidFill>
                  <a:schemeClr val="accent6">
                    <a:lumMod val="75000"/>
                  </a:schemeClr>
                </a:solidFill>
                <a:latin typeface="Arial" pitchFamily="34" charset="0"/>
                <a:cs typeface="Arial" pitchFamily="34" charset="0"/>
              </a:rPr>
              <a:t> </a:t>
            </a:r>
            <a:r>
              <a:rPr lang="en-US" sz="3200" dirty="0">
                <a:latin typeface="Arial" pitchFamily="34" charset="0"/>
                <a:cs typeface="Arial" pitchFamily="34" charset="0"/>
              </a:rPr>
              <a:t/>
            </a:r>
            <a:br>
              <a:rPr lang="en-US" sz="3200" dirty="0">
                <a:latin typeface="Arial" pitchFamily="34" charset="0"/>
                <a:cs typeface="Arial" pitchFamily="34" charset="0"/>
              </a:rPr>
            </a:br>
            <a:endParaRPr lang="ar-IQ" sz="3200" dirty="0">
              <a:latin typeface="Arial" pitchFamily="34" charset="0"/>
              <a:cs typeface="Arial" pitchFamily="34" charset="0"/>
            </a:endParaRPr>
          </a:p>
        </p:txBody>
      </p:sp>
    </p:spTree>
    <p:extLst>
      <p:ext uri="{BB962C8B-B14F-4D97-AF65-F5344CB8AC3E}">
        <p14:creationId xmlns:p14="http://schemas.microsoft.com/office/powerpoint/2010/main" val="23064102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8856984" cy="6741368"/>
          </a:xfrm>
        </p:spPr>
        <p:txBody>
          <a:bodyPr/>
          <a:lstStyle/>
          <a:p>
            <a:pPr>
              <a:lnSpc>
                <a:spcPct val="150000"/>
              </a:lnSpc>
            </a:pPr>
            <a:r>
              <a:rPr lang="en-US" sz="3200" dirty="0" smtClean="0">
                <a:latin typeface="Arial" pitchFamily="34" charset="0"/>
                <a:cs typeface="Arial" pitchFamily="34" charset="0"/>
              </a:rPr>
              <a:t/>
            </a:r>
            <a:br>
              <a:rPr lang="en-US" sz="3200" dirty="0" smtClean="0">
                <a:latin typeface="Arial" pitchFamily="34" charset="0"/>
                <a:cs typeface="Arial" pitchFamily="34" charset="0"/>
              </a:rPr>
            </a:br>
            <a:r>
              <a:rPr lang="en-US" sz="3200" b="1" dirty="0" smtClean="0">
                <a:solidFill>
                  <a:schemeClr val="accent6">
                    <a:lumMod val="75000"/>
                  </a:schemeClr>
                </a:solidFill>
                <a:latin typeface="Arial" pitchFamily="34" charset="0"/>
                <a:cs typeface="Arial" pitchFamily="34" charset="0"/>
              </a:rPr>
              <a:t>Old English ( Anglo-Saxon )</a:t>
            </a:r>
            <a:br>
              <a:rPr lang="en-US" sz="3200" b="1" dirty="0" smtClean="0">
                <a:solidFill>
                  <a:schemeClr val="accent6">
                    <a:lumMod val="75000"/>
                  </a:schemeClr>
                </a:solidFill>
                <a:latin typeface="Arial" pitchFamily="34" charset="0"/>
                <a:cs typeface="Arial" pitchFamily="34" charset="0"/>
              </a:rPr>
            </a:br>
            <a:r>
              <a:rPr lang="en-US" sz="3200" dirty="0" smtClean="0">
                <a:latin typeface="Arial" pitchFamily="34" charset="0"/>
                <a:cs typeface="Arial" pitchFamily="34" charset="0"/>
              </a:rPr>
              <a:t>English language comes from the Germanic languages spoken by three tribes from northern Europe</a:t>
            </a:r>
            <a:r>
              <a:rPr lang="en-US" sz="3200" dirty="0">
                <a:latin typeface="Arial" pitchFamily="34" charset="0"/>
                <a:cs typeface="Arial" pitchFamily="34" charset="0"/>
              </a:rPr>
              <a:t> in the fifth century</a:t>
            </a:r>
            <a:r>
              <a:rPr lang="en-US" sz="3200" dirty="0" smtClean="0">
                <a:latin typeface="Arial" pitchFamily="34" charset="0"/>
                <a:cs typeface="Arial" pitchFamily="34" charset="0"/>
              </a:rPr>
              <a:t> ; </a:t>
            </a:r>
            <a:r>
              <a:rPr lang="en-US" sz="3200" b="1" dirty="0" smtClean="0">
                <a:solidFill>
                  <a:schemeClr val="accent6">
                    <a:lumMod val="75000"/>
                  </a:schemeClr>
                </a:solidFill>
                <a:latin typeface="Arial" pitchFamily="34" charset="0"/>
                <a:cs typeface="Arial" pitchFamily="34" charset="0"/>
              </a:rPr>
              <a:t>Angles</a:t>
            </a:r>
            <a:r>
              <a:rPr lang="en-US" sz="3200" dirty="0" smtClean="0">
                <a:latin typeface="Arial" pitchFamily="34" charset="0"/>
                <a:cs typeface="Arial" pitchFamily="34" charset="0"/>
              </a:rPr>
              <a:t> , </a:t>
            </a:r>
            <a:r>
              <a:rPr lang="en-US" sz="3200" b="1" dirty="0" smtClean="0">
                <a:solidFill>
                  <a:schemeClr val="accent6">
                    <a:lumMod val="75000"/>
                  </a:schemeClr>
                </a:solidFill>
                <a:latin typeface="Arial" pitchFamily="34" charset="0"/>
                <a:cs typeface="Arial" pitchFamily="34" charset="0"/>
              </a:rPr>
              <a:t>Saxons</a:t>
            </a:r>
            <a:r>
              <a:rPr lang="en-US" sz="3200" dirty="0" smtClean="0">
                <a:latin typeface="Arial" pitchFamily="34" charset="0"/>
                <a:cs typeface="Arial" pitchFamily="34" charset="0"/>
              </a:rPr>
              <a:t> and </a:t>
            </a:r>
            <a:r>
              <a:rPr lang="en-US" sz="3200" b="1" dirty="0" smtClean="0">
                <a:solidFill>
                  <a:schemeClr val="accent6">
                    <a:lumMod val="75000"/>
                  </a:schemeClr>
                </a:solidFill>
                <a:latin typeface="Arial" pitchFamily="34" charset="0"/>
                <a:cs typeface="Arial" pitchFamily="34" charset="0"/>
              </a:rPr>
              <a:t>Jutes</a:t>
            </a:r>
            <a:r>
              <a:rPr lang="en-US" sz="3200" dirty="0" smtClean="0">
                <a:latin typeface="Arial" pitchFamily="34" charset="0"/>
                <a:cs typeface="Arial" pitchFamily="34" charset="0"/>
              </a:rPr>
              <a:t>.</a:t>
            </a:r>
            <a:br>
              <a:rPr lang="en-US" sz="3200" dirty="0" smtClean="0">
                <a:latin typeface="Arial" pitchFamily="34" charset="0"/>
                <a:cs typeface="Arial" pitchFamily="34" charset="0"/>
              </a:rPr>
            </a:br>
            <a:r>
              <a:rPr lang="ar-IQ" sz="3200" dirty="0" smtClean="0">
                <a:latin typeface="Arial" pitchFamily="34" charset="0"/>
                <a:cs typeface="Arial" pitchFamily="34" charset="0"/>
              </a:rPr>
              <a:t> </a:t>
            </a:r>
            <a:r>
              <a:rPr lang="en-US" sz="3200" dirty="0" smtClean="0">
                <a:latin typeface="Arial" pitchFamily="34" charset="0"/>
                <a:cs typeface="Arial" pitchFamily="34" charset="0"/>
              </a:rPr>
              <a:t>In eighth to tenth centuries , the language ( Old Norse ) of </a:t>
            </a:r>
            <a:r>
              <a:rPr lang="en-US" sz="3200" b="1" dirty="0" smtClean="0">
                <a:solidFill>
                  <a:schemeClr val="accent6">
                    <a:lumMod val="75000"/>
                  </a:schemeClr>
                </a:solidFill>
                <a:latin typeface="Arial" pitchFamily="34" charset="0"/>
                <a:cs typeface="Arial" pitchFamily="34" charset="0"/>
              </a:rPr>
              <a:t>Viking</a:t>
            </a:r>
            <a:r>
              <a:rPr lang="en-US" sz="3200" dirty="0" smtClean="0">
                <a:latin typeface="Arial" pitchFamily="34" charset="0"/>
                <a:cs typeface="Arial" pitchFamily="34" charset="0"/>
              </a:rPr>
              <a:t> who settled in the coastal regions of Britain was the fourth source for English.</a:t>
            </a:r>
            <a:br>
              <a:rPr lang="en-US" sz="3200" dirty="0" smtClean="0">
                <a:latin typeface="Arial" pitchFamily="34" charset="0"/>
                <a:cs typeface="Arial" pitchFamily="34" charset="0"/>
              </a:rPr>
            </a:br>
            <a:endParaRPr lang="ar-IQ" sz="3200" dirty="0">
              <a:latin typeface="Arial" pitchFamily="34" charset="0"/>
              <a:cs typeface="Arial" pitchFamily="34" charset="0"/>
            </a:endParaRPr>
          </a:p>
        </p:txBody>
      </p:sp>
    </p:spTree>
    <p:extLst>
      <p:ext uri="{BB962C8B-B14F-4D97-AF65-F5344CB8AC3E}">
        <p14:creationId xmlns:p14="http://schemas.microsoft.com/office/powerpoint/2010/main" val="859155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88640"/>
            <a:ext cx="9036496" cy="6552728"/>
          </a:xfrm>
        </p:spPr>
        <p:txBody>
          <a:bodyPr/>
          <a:lstStyle/>
          <a:p>
            <a:pPr>
              <a:lnSpc>
                <a:spcPct val="150000"/>
              </a:lnSpc>
            </a:pPr>
            <a:r>
              <a:rPr lang="en-US" sz="3200" b="1" dirty="0" smtClean="0">
                <a:latin typeface="Arial Unicode MS" pitchFamily="34" charset="-128"/>
                <a:ea typeface="Arial Unicode MS" pitchFamily="34" charset="-128"/>
                <a:cs typeface="Arial Unicode MS" pitchFamily="34" charset="-128"/>
              </a:rPr>
              <a:t>Anglo-Saxon</a:t>
            </a:r>
            <a:r>
              <a:rPr lang="en-US" sz="3200" dirty="0" smtClean="0">
                <a:latin typeface="Arial Unicode MS" pitchFamily="34" charset="-128"/>
                <a:ea typeface="Arial Unicode MS" pitchFamily="34" charset="-128"/>
                <a:cs typeface="Arial Unicode MS" pitchFamily="34" charset="-128"/>
              </a:rPr>
              <a:t> refers </a:t>
            </a:r>
            <a:r>
              <a:rPr lang="en-US" sz="3200" dirty="0">
                <a:latin typeface="Arial Unicode MS" pitchFamily="34" charset="-128"/>
                <a:ea typeface="Arial Unicode MS" pitchFamily="34" charset="-128"/>
                <a:cs typeface="Arial Unicode MS" pitchFamily="34" charset="-128"/>
              </a:rPr>
              <a:t>to the period of the history of the part of Great Britain that became known as </a:t>
            </a:r>
            <a:r>
              <a:rPr lang="en-US" sz="3200" dirty="0" smtClean="0">
                <a:latin typeface="Arial Unicode MS" pitchFamily="34" charset="-128"/>
                <a:ea typeface="Arial Unicode MS" pitchFamily="34" charset="-128"/>
                <a:cs typeface="Arial Unicode MS" pitchFamily="34" charset="-128"/>
              </a:rPr>
              <a:t>England. </a:t>
            </a:r>
            <a:r>
              <a:rPr lang="en-US" sz="3200" b="1" dirty="0" smtClean="0">
                <a:latin typeface="Arial Unicode MS" pitchFamily="34" charset="-128"/>
                <a:ea typeface="Arial Unicode MS" pitchFamily="34" charset="-128"/>
                <a:cs typeface="Arial Unicode MS" pitchFamily="34" charset="-128"/>
              </a:rPr>
              <a:t>Anglo-Saxon</a:t>
            </a:r>
            <a:r>
              <a:rPr lang="en-US" sz="3200" dirty="0">
                <a:latin typeface="Arial Unicode MS" pitchFamily="34" charset="-128"/>
                <a:ea typeface="Arial Unicode MS" pitchFamily="34" charset="-128"/>
                <a:cs typeface="Arial Unicode MS" pitchFamily="34" charset="-128"/>
              </a:rPr>
              <a:t> </a:t>
            </a:r>
            <a:r>
              <a:rPr lang="en-US" sz="3200" dirty="0" smtClean="0">
                <a:latin typeface="Arial Unicode MS" pitchFamily="34" charset="-128"/>
                <a:ea typeface="Arial Unicode MS" pitchFamily="34" charset="-128"/>
                <a:cs typeface="Arial Unicode MS" pitchFamily="34" charset="-128"/>
              </a:rPr>
              <a:t> is </a:t>
            </a:r>
            <a:r>
              <a:rPr lang="en-US" sz="3200" dirty="0">
                <a:latin typeface="Arial Unicode MS" pitchFamily="34" charset="-128"/>
                <a:ea typeface="Arial Unicode MS" pitchFamily="34" charset="-128"/>
                <a:cs typeface="Arial Unicode MS" pitchFamily="34" charset="-128"/>
              </a:rPr>
              <a:t>a general term referring to the Germanic peoples who came </a:t>
            </a:r>
            <a:r>
              <a:rPr lang="en-US" sz="3200" dirty="0" smtClean="0">
                <a:latin typeface="Arial Unicode MS" pitchFamily="34" charset="-128"/>
                <a:ea typeface="Arial Unicode MS" pitchFamily="34" charset="-128"/>
                <a:cs typeface="Arial Unicode MS" pitchFamily="34" charset="-128"/>
              </a:rPr>
              <a:t>to </a:t>
            </a:r>
            <a:r>
              <a:rPr lang="en-US" sz="3200" dirty="0">
                <a:latin typeface="Arial Unicode MS" pitchFamily="34" charset="-128"/>
                <a:ea typeface="Arial Unicode MS" pitchFamily="34" charset="-128"/>
                <a:cs typeface="Arial Unicode MS" pitchFamily="34" charset="-128"/>
              </a:rPr>
              <a:t>Britain during the 5th and 6th centuries, including </a:t>
            </a:r>
            <a:r>
              <a:rPr lang="en-US" sz="3200" b="1" dirty="0">
                <a:solidFill>
                  <a:srgbClr val="002060"/>
                </a:solidFill>
                <a:latin typeface="Arial Unicode MS" pitchFamily="34" charset="-128"/>
                <a:ea typeface="Arial Unicode MS" pitchFamily="34" charset="-128"/>
                <a:cs typeface="Arial Unicode MS" pitchFamily="34" charset="-128"/>
              </a:rPr>
              <a:t>Angles</a:t>
            </a:r>
            <a:r>
              <a:rPr lang="en-US" sz="3200" b="1" dirty="0">
                <a:solidFill>
                  <a:schemeClr val="tx1"/>
                </a:solidFill>
                <a:latin typeface="Arial Unicode MS" pitchFamily="34" charset="-128"/>
                <a:ea typeface="Arial Unicode MS" pitchFamily="34" charset="-128"/>
                <a:cs typeface="Arial Unicode MS" pitchFamily="34" charset="-128"/>
              </a:rPr>
              <a:t>,</a:t>
            </a:r>
            <a:r>
              <a:rPr lang="en-US" sz="3200" b="1" dirty="0">
                <a:solidFill>
                  <a:srgbClr val="002060"/>
                </a:solidFill>
                <a:latin typeface="Arial Unicode MS" pitchFamily="34" charset="-128"/>
                <a:ea typeface="Arial Unicode MS" pitchFamily="34" charset="-128"/>
                <a:cs typeface="Arial Unicode MS" pitchFamily="34" charset="-128"/>
              </a:rPr>
              <a:t> Saxons</a:t>
            </a:r>
            <a:r>
              <a:rPr lang="en-US" sz="3200" b="1" dirty="0">
                <a:solidFill>
                  <a:schemeClr val="tx1"/>
                </a:solidFill>
                <a:latin typeface="Arial Unicode MS" pitchFamily="34" charset="-128"/>
                <a:ea typeface="Arial Unicode MS" pitchFamily="34" charset="-128"/>
                <a:cs typeface="Arial Unicode MS" pitchFamily="34" charset="-128"/>
              </a:rPr>
              <a:t>,</a:t>
            </a:r>
            <a:r>
              <a:rPr lang="en-US" sz="3200" b="1" dirty="0">
                <a:solidFill>
                  <a:srgbClr val="002060"/>
                </a:solidFill>
                <a:latin typeface="Arial Unicode MS" pitchFamily="34" charset="-128"/>
                <a:ea typeface="Arial Unicode MS" pitchFamily="34" charset="-128"/>
                <a:cs typeface="Arial Unicode MS" pitchFamily="34" charset="-128"/>
              </a:rPr>
              <a:t> </a:t>
            </a:r>
            <a:r>
              <a:rPr lang="en-US" sz="3200" b="1" dirty="0" err="1" smtClean="0">
                <a:solidFill>
                  <a:srgbClr val="002060"/>
                </a:solidFill>
                <a:latin typeface="Arial Unicode MS" pitchFamily="34" charset="-128"/>
                <a:ea typeface="Arial Unicode MS" pitchFamily="34" charset="-128"/>
                <a:cs typeface="Arial Unicode MS" pitchFamily="34" charset="-128"/>
              </a:rPr>
              <a:t>Frisii</a:t>
            </a:r>
            <a:r>
              <a:rPr lang="en-US" sz="3200" b="1" dirty="0" smtClean="0">
                <a:solidFill>
                  <a:srgbClr val="002060"/>
                </a:solidFill>
                <a:latin typeface="Arial Unicode MS" pitchFamily="34" charset="-128"/>
                <a:ea typeface="Arial Unicode MS" pitchFamily="34" charset="-128"/>
                <a:cs typeface="Arial Unicode MS" pitchFamily="34" charset="-128"/>
              </a:rPr>
              <a:t> </a:t>
            </a:r>
            <a:br>
              <a:rPr lang="en-US" sz="3200" b="1" dirty="0" smtClean="0">
                <a:solidFill>
                  <a:srgbClr val="002060"/>
                </a:solidFill>
                <a:latin typeface="Arial Unicode MS" pitchFamily="34" charset="-128"/>
                <a:ea typeface="Arial Unicode MS" pitchFamily="34" charset="-128"/>
                <a:cs typeface="Arial Unicode MS" pitchFamily="34" charset="-128"/>
              </a:rPr>
            </a:br>
            <a:r>
              <a:rPr lang="en-US" sz="3200" b="1" dirty="0" smtClean="0">
                <a:solidFill>
                  <a:srgbClr val="002060"/>
                </a:solidFill>
                <a:latin typeface="Arial Unicode MS" pitchFamily="34" charset="-128"/>
                <a:ea typeface="Arial Unicode MS" pitchFamily="34" charset="-128"/>
                <a:cs typeface="Arial Unicode MS" pitchFamily="34" charset="-128"/>
              </a:rPr>
              <a:t>and</a:t>
            </a:r>
            <a:r>
              <a:rPr lang="en-US" sz="3200" b="1" dirty="0">
                <a:solidFill>
                  <a:srgbClr val="002060"/>
                </a:solidFill>
                <a:latin typeface="Arial Unicode MS" pitchFamily="34" charset="-128"/>
                <a:ea typeface="Arial Unicode MS" pitchFamily="34" charset="-128"/>
                <a:cs typeface="Arial Unicode MS" pitchFamily="34" charset="-128"/>
              </a:rPr>
              <a:t> Jutes</a:t>
            </a:r>
            <a:r>
              <a:rPr lang="en-US" sz="3200" dirty="0">
                <a:latin typeface="Arial Unicode MS" pitchFamily="34" charset="-128"/>
                <a:ea typeface="Arial Unicode MS" pitchFamily="34" charset="-128"/>
                <a:cs typeface="Arial Unicode MS" pitchFamily="34" charset="-128"/>
              </a:rPr>
              <a:t>. The term also refers to the language spoken at the time in England, which is now called </a:t>
            </a:r>
            <a:r>
              <a:rPr lang="en-US" sz="3200" b="1" dirty="0">
                <a:solidFill>
                  <a:srgbClr val="FF0000"/>
                </a:solidFill>
                <a:latin typeface="Arial Unicode MS" pitchFamily="34" charset="-128"/>
                <a:ea typeface="Arial Unicode MS" pitchFamily="34" charset="-128"/>
                <a:cs typeface="Arial Unicode MS" pitchFamily="34" charset="-128"/>
              </a:rPr>
              <a:t>Old </a:t>
            </a:r>
            <a:r>
              <a:rPr lang="en-US" sz="3200" b="1" dirty="0" smtClean="0">
                <a:solidFill>
                  <a:srgbClr val="FF0000"/>
                </a:solidFill>
                <a:latin typeface="Arial Unicode MS" pitchFamily="34" charset="-128"/>
                <a:ea typeface="Arial Unicode MS" pitchFamily="34" charset="-128"/>
                <a:cs typeface="Arial Unicode MS" pitchFamily="34" charset="-128"/>
              </a:rPr>
              <a:t>English</a:t>
            </a:r>
            <a:r>
              <a:rPr lang="en-US" sz="3200" dirty="0" smtClean="0">
                <a:latin typeface="Arial Unicode MS" pitchFamily="34" charset="-128"/>
                <a:ea typeface="Arial Unicode MS" pitchFamily="34" charset="-128"/>
                <a:cs typeface="Arial Unicode MS" pitchFamily="34" charset="-128"/>
              </a:rPr>
              <a:t>.</a:t>
            </a:r>
            <a:endParaRPr lang="ar-IQ" sz="3200" dirty="0">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val="15148246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43808" y="1"/>
            <a:ext cx="3168352" cy="3428999"/>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12160" y="1"/>
            <a:ext cx="3131840" cy="3428999"/>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2843808" cy="3428999"/>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3429000"/>
            <a:ext cx="2843808" cy="3429000"/>
          </a:xfrm>
          <a:prstGeom prst="rect">
            <a:avLst/>
          </a:prstGeom>
        </p:spPr>
      </p:pic>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843809" y="3429000"/>
            <a:ext cx="3168352" cy="3429000"/>
          </a:xfrm>
          <a:prstGeom prst="rect">
            <a:avLst/>
          </a:prstGeom>
        </p:spPr>
      </p:pic>
      <p:pic>
        <p:nvPicPr>
          <p:cNvPr id="10" name="Picture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012160" y="3429000"/>
            <a:ext cx="3131840" cy="3429000"/>
          </a:xfrm>
          <a:prstGeom prst="rect">
            <a:avLst/>
          </a:prstGeom>
        </p:spPr>
      </p:pic>
    </p:spTree>
    <p:extLst>
      <p:ext uri="{BB962C8B-B14F-4D97-AF65-F5344CB8AC3E}">
        <p14:creationId xmlns:p14="http://schemas.microsoft.com/office/powerpoint/2010/main" val="37434210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3999" cy="6858000"/>
          </a:xfrm>
          <a:prstGeom prst="rect">
            <a:avLst/>
          </a:prstGeom>
        </p:spPr>
      </p:pic>
    </p:spTree>
    <p:extLst>
      <p:ext uri="{BB962C8B-B14F-4D97-AF65-F5344CB8AC3E}">
        <p14:creationId xmlns:p14="http://schemas.microsoft.com/office/powerpoint/2010/main" val="23878754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0234746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39552" y="332656"/>
            <a:ext cx="7828161" cy="6192688"/>
          </a:xfrm>
        </p:spPr>
        <p:txBody>
          <a:bodyPr/>
          <a:lstStyle/>
          <a:p>
            <a:r>
              <a:rPr lang="en-US" b="1" dirty="0" smtClean="0">
                <a:solidFill>
                  <a:schemeClr val="accent4">
                    <a:lumMod val="10000"/>
                  </a:schemeClr>
                </a:solidFill>
                <a:latin typeface="Arial" pitchFamily="34" charset="0"/>
                <a:cs typeface="Arial" pitchFamily="34" charset="0"/>
              </a:rPr>
              <a:t>Family Trees</a:t>
            </a:r>
            <a:endParaRPr lang="ar-IQ" b="1" dirty="0">
              <a:solidFill>
                <a:schemeClr val="accent4">
                  <a:lumMod val="1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3999" cy="6858000"/>
          </a:xfrm>
          <a:prstGeom prst="rect">
            <a:avLst/>
          </a:prstGeom>
        </p:spPr>
      </p:pic>
    </p:spTree>
    <p:extLst>
      <p:ext uri="{BB962C8B-B14F-4D97-AF65-F5344CB8AC3E}">
        <p14:creationId xmlns:p14="http://schemas.microsoft.com/office/powerpoint/2010/main" val="5754831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3999" cy="6858000"/>
          </a:xfrm>
          <a:prstGeom prst="rect">
            <a:avLst/>
          </a:prstGeom>
        </p:spPr>
      </p:pic>
    </p:spTree>
    <p:extLst>
      <p:ext uri="{BB962C8B-B14F-4D97-AF65-F5344CB8AC3E}">
        <p14:creationId xmlns:p14="http://schemas.microsoft.com/office/powerpoint/2010/main" val="16393083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3999" cy="6858000"/>
          </a:xfrm>
          <a:prstGeom prst="rect">
            <a:avLst/>
          </a:prstGeom>
        </p:spPr>
      </p:pic>
    </p:spTree>
    <p:extLst>
      <p:ext uri="{BB962C8B-B14F-4D97-AF65-F5344CB8AC3E}">
        <p14:creationId xmlns:p14="http://schemas.microsoft.com/office/powerpoint/2010/main" val="4603078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8928992" cy="6624736"/>
          </a:xfrm>
        </p:spPr>
        <p:txBody>
          <a:bodyPr/>
          <a:lstStyle/>
          <a:p>
            <a:pPr>
              <a:lnSpc>
                <a:spcPct val="150000"/>
              </a:lnSpc>
            </a:pPr>
            <a:r>
              <a:rPr lang="en-US" sz="3200" b="1" dirty="0" smtClean="0">
                <a:latin typeface="Arial" pitchFamily="34" charset="0"/>
                <a:cs typeface="Arial" pitchFamily="34" charset="0"/>
              </a:rPr>
              <a:t>Middle English</a:t>
            </a:r>
            <a:br>
              <a:rPr lang="en-US" sz="3200" b="1" dirty="0" smtClean="0">
                <a:latin typeface="Arial" pitchFamily="34" charset="0"/>
                <a:cs typeface="Arial" pitchFamily="34" charset="0"/>
              </a:rPr>
            </a:br>
            <a:r>
              <a:rPr lang="en-US" sz="3200" dirty="0" smtClean="0">
                <a:latin typeface="Arial" pitchFamily="34" charset="0"/>
                <a:cs typeface="Arial" pitchFamily="34" charset="0"/>
              </a:rPr>
              <a:t/>
            </a:r>
            <a:br>
              <a:rPr lang="en-US" sz="3200" dirty="0" smtClean="0">
                <a:latin typeface="Arial" pitchFamily="34" charset="0"/>
                <a:cs typeface="Arial" pitchFamily="34" charset="0"/>
              </a:rPr>
            </a:br>
            <a:r>
              <a:rPr lang="en-US" sz="3200" dirty="0" smtClean="0">
                <a:latin typeface="Arial" pitchFamily="34" charset="0"/>
                <a:cs typeface="Arial" pitchFamily="34" charset="0"/>
              </a:rPr>
              <a:t>The event that marks the end of the </a:t>
            </a:r>
            <a:r>
              <a:rPr lang="en-US" sz="3200" b="1" dirty="0" smtClean="0">
                <a:latin typeface="Arial" pitchFamily="34" charset="0"/>
                <a:cs typeface="Arial" pitchFamily="34" charset="0"/>
              </a:rPr>
              <a:t>Old English </a:t>
            </a:r>
            <a:r>
              <a:rPr lang="en-US" sz="3200" dirty="0" smtClean="0">
                <a:latin typeface="Arial" pitchFamily="34" charset="0"/>
                <a:cs typeface="Arial" pitchFamily="34" charset="0"/>
              </a:rPr>
              <a:t>period</a:t>
            </a:r>
            <a:r>
              <a:rPr lang="en-US" sz="3200" b="1" dirty="0" smtClean="0">
                <a:latin typeface="Arial" pitchFamily="34" charset="0"/>
                <a:cs typeface="Arial" pitchFamily="34" charset="0"/>
              </a:rPr>
              <a:t> </a:t>
            </a:r>
            <a:r>
              <a:rPr lang="en-US" sz="3200" dirty="0" smtClean="0">
                <a:latin typeface="Arial" pitchFamily="34" charset="0"/>
                <a:cs typeface="Arial" pitchFamily="34" charset="0"/>
              </a:rPr>
              <a:t>and the beginning of the </a:t>
            </a:r>
            <a:r>
              <a:rPr lang="en-US" sz="3200" b="1" dirty="0" smtClean="0">
                <a:latin typeface="Arial" pitchFamily="34" charset="0"/>
                <a:cs typeface="Arial" pitchFamily="34" charset="0"/>
              </a:rPr>
              <a:t>Middle English </a:t>
            </a:r>
            <a:r>
              <a:rPr lang="en-US" sz="3200" dirty="0" smtClean="0">
                <a:latin typeface="Arial" pitchFamily="34" charset="0"/>
                <a:cs typeface="Arial" pitchFamily="34" charset="0"/>
              </a:rPr>
              <a:t>period is the arrival of the Norman French in England and their victory at Hastings under William the Conqueror in 1066.</a:t>
            </a:r>
            <a:br>
              <a:rPr lang="en-US" sz="3200" dirty="0" smtClean="0">
                <a:latin typeface="Arial" pitchFamily="34" charset="0"/>
                <a:cs typeface="Arial" pitchFamily="34" charset="0"/>
              </a:rPr>
            </a:br>
            <a:endParaRPr lang="ar-IQ" sz="3200" dirty="0">
              <a:latin typeface="Arial" pitchFamily="34" charset="0"/>
              <a:cs typeface="Arial" pitchFamily="34" charset="0"/>
            </a:endParaRPr>
          </a:p>
        </p:txBody>
      </p:sp>
    </p:spTree>
    <p:extLst>
      <p:ext uri="{BB962C8B-B14F-4D97-AF65-F5344CB8AC3E}">
        <p14:creationId xmlns:p14="http://schemas.microsoft.com/office/powerpoint/2010/main" val="30498025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371600"/>
            <a:ext cx="7010400" cy="4001616"/>
          </a:xfrm>
        </p:spPr>
        <p:txBody>
          <a:bodyPr/>
          <a:lstStyle/>
          <a:p>
            <a:endParaRPr lang="ar-IQ"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2495977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371600"/>
            <a:ext cx="7010400" cy="3569568"/>
          </a:xfrm>
        </p:spPr>
        <p:txBody>
          <a:bodyPr/>
          <a:lstStyle/>
          <a:p>
            <a:endParaRPr lang="ar-IQ"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8115156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371600"/>
            <a:ext cx="7010400" cy="3929608"/>
          </a:xfrm>
        </p:spPr>
        <p:txBody>
          <a:bodyPr/>
          <a:lstStyle/>
          <a:p>
            <a:endParaRPr lang="ar-IQ"/>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5903917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371600"/>
            <a:ext cx="7010400" cy="2345432"/>
          </a:xfrm>
        </p:spPr>
        <p:txBody>
          <a:bodyPr/>
          <a:lstStyle/>
          <a:p>
            <a:endParaRPr lang="ar-IQ"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9628428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8640"/>
            <a:ext cx="8964488" cy="6480720"/>
          </a:xfrm>
        </p:spPr>
        <p:txBody>
          <a:bodyPr/>
          <a:lstStyle/>
          <a:p>
            <a:pPr>
              <a:lnSpc>
                <a:spcPct val="150000"/>
              </a:lnSpc>
            </a:pPr>
            <a:r>
              <a:rPr lang="en-US" sz="3200" dirty="0" smtClean="0">
                <a:latin typeface="Arial" pitchFamily="34" charset="0"/>
                <a:cs typeface="Arial" pitchFamily="34" charset="0"/>
              </a:rPr>
              <a:t>French became the language of nobility , the government, the law and civilized life in England.</a:t>
            </a:r>
            <a:br>
              <a:rPr lang="en-US" sz="3200" dirty="0" smtClean="0">
                <a:latin typeface="Arial" pitchFamily="34" charset="0"/>
                <a:cs typeface="Arial" pitchFamily="34" charset="0"/>
              </a:rPr>
            </a:br>
            <a:r>
              <a:rPr lang="en-US" sz="3200" dirty="0" smtClean="0">
                <a:latin typeface="Arial" pitchFamily="34" charset="0"/>
                <a:cs typeface="Arial" pitchFamily="34" charset="0"/>
              </a:rPr>
              <a:t>The language of peasants remained English . The peasants worked on the land and reared sheep, cows and swine. </a:t>
            </a:r>
            <a:br>
              <a:rPr lang="en-US" sz="3200" dirty="0" smtClean="0">
                <a:latin typeface="Arial" pitchFamily="34" charset="0"/>
                <a:cs typeface="Arial" pitchFamily="34" charset="0"/>
              </a:rPr>
            </a:br>
            <a:endParaRPr lang="ar-IQ" sz="3200" dirty="0">
              <a:latin typeface="Arial" pitchFamily="34" charset="0"/>
              <a:cs typeface="Arial" pitchFamily="34" charset="0"/>
            </a:endParaRPr>
          </a:p>
        </p:txBody>
      </p:sp>
    </p:spTree>
    <p:extLst>
      <p:ext uri="{BB962C8B-B14F-4D97-AF65-F5344CB8AC3E}">
        <p14:creationId xmlns:p14="http://schemas.microsoft.com/office/powerpoint/2010/main" val="12851269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88640"/>
            <a:ext cx="8784976" cy="6480720"/>
          </a:xfrm>
        </p:spPr>
        <p:txBody>
          <a:bodyPr/>
          <a:lstStyle/>
          <a:p>
            <a:pPr>
              <a:lnSpc>
                <a:spcPct val="150000"/>
              </a:lnSpc>
            </a:pPr>
            <a:r>
              <a:rPr lang="en-US" sz="3200" b="1" dirty="0" smtClean="0">
                <a:latin typeface="Arial" pitchFamily="34" charset="0"/>
                <a:cs typeface="Arial" pitchFamily="34" charset="0"/>
              </a:rPr>
              <a:t>Sound Changes</a:t>
            </a:r>
            <a:r>
              <a:rPr lang="en-US" sz="3200" dirty="0" smtClean="0">
                <a:latin typeface="Arial" pitchFamily="34" charset="0"/>
                <a:cs typeface="Arial" pitchFamily="34" charset="0"/>
              </a:rPr>
              <a:t/>
            </a:r>
            <a:br>
              <a:rPr lang="en-US" sz="3200" dirty="0" smtClean="0">
                <a:latin typeface="Arial" pitchFamily="34" charset="0"/>
                <a:cs typeface="Arial" pitchFamily="34" charset="0"/>
              </a:rPr>
            </a:br>
            <a:r>
              <a:rPr lang="en-US" sz="3200" dirty="0" smtClean="0">
                <a:latin typeface="Arial" pitchFamily="34" charset="0"/>
                <a:cs typeface="Arial" pitchFamily="34" charset="0"/>
              </a:rPr>
              <a:t>Some changes occurred from Middle to Modern English. Some sounds disappeared resulting in the ‘silent letters’ .</a:t>
            </a:r>
            <a:br>
              <a:rPr lang="en-US" sz="3200" dirty="0" smtClean="0">
                <a:latin typeface="Arial" pitchFamily="34" charset="0"/>
                <a:cs typeface="Arial" pitchFamily="34" charset="0"/>
              </a:rPr>
            </a:br>
            <a:r>
              <a:rPr lang="en-US" sz="3200" dirty="0" smtClean="0">
                <a:latin typeface="Arial" pitchFamily="34" charset="0"/>
                <a:cs typeface="Arial" pitchFamily="34" charset="0"/>
              </a:rPr>
              <a:t>Word initial velar stop / K / and / g / are not pronounced before / n / . </a:t>
            </a:r>
            <a:br>
              <a:rPr lang="en-US" sz="3200" dirty="0" smtClean="0">
                <a:latin typeface="Arial" pitchFamily="34" charset="0"/>
                <a:cs typeface="Arial" pitchFamily="34" charset="0"/>
              </a:rPr>
            </a:br>
            <a:r>
              <a:rPr lang="en-US" sz="3200" dirty="0" smtClean="0">
                <a:latin typeface="Arial" pitchFamily="34" charset="0"/>
                <a:cs typeface="Arial" pitchFamily="34" charset="0"/>
              </a:rPr>
              <a:t> </a:t>
            </a:r>
            <a:br>
              <a:rPr lang="en-US" sz="3200" dirty="0" smtClean="0">
                <a:latin typeface="Arial" pitchFamily="34" charset="0"/>
                <a:cs typeface="Arial" pitchFamily="34" charset="0"/>
              </a:rPr>
            </a:br>
            <a:endParaRPr lang="ar-IQ" sz="3200" dirty="0">
              <a:latin typeface="Arial" pitchFamily="34" charset="0"/>
              <a:cs typeface="Arial" pitchFamily="34" charset="0"/>
            </a:endParaRPr>
          </a:p>
        </p:txBody>
      </p:sp>
    </p:spTree>
    <p:extLst>
      <p:ext uri="{BB962C8B-B14F-4D97-AF65-F5344CB8AC3E}">
        <p14:creationId xmlns:p14="http://schemas.microsoft.com/office/powerpoint/2010/main" val="6247998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371600"/>
            <a:ext cx="6360368" cy="4001616"/>
          </a:xfrm>
        </p:spPr>
        <p:txBody>
          <a:bodyPr/>
          <a:lstStyle/>
          <a:p>
            <a:endParaRPr lang="ar-IQ"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624" y="620688"/>
            <a:ext cx="6768752" cy="5328592"/>
          </a:xfrm>
          <a:prstGeom prst="rect">
            <a:avLst/>
          </a:prstGeom>
        </p:spPr>
      </p:pic>
      <p:sp>
        <p:nvSpPr>
          <p:cNvPr id="5" name="TextBox 4"/>
          <p:cNvSpPr txBox="1"/>
          <p:nvPr/>
        </p:nvSpPr>
        <p:spPr>
          <a:xfrm>
            <a:off x="4572000" y="5229200"/>
            <a:ext cx="3102323" cy="584775"/>
          </a:xfrm>
          <a:prstGeom prst="rect">
            <a:avLst/>
          </a:prstGeom>
          <a:noFill/>
        </p:spPr>
        <p:txBody>
          <a:bodyPr wrap="none" rtlCol="1">
            <a:spAutoFit/>
          </a:bodyPr>
          <a:lstStyle/>
          <a:p>
            <a:r>
              <a:rPr lang="en-US" sz="3200" dirty="0" smtClean="0"/>
              <a:t>Sir William Jones</a:t>
            </a:r>
            <a:endParaRPr lang="ar-IQ" sz="3200" dirty="0"/>
          </a:p>
        </p:txBody>
      </p:sp>
    </p:spTree>
    <p:extLst>
      <p:ext uri="{BB962C8B-B14F-4D97-AF65-F5344CB8AC3E}">
        <p14:creationId xmlns:p14="http://schemas.microsoft.com/office/powerpoint/2010/main" val="41101398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8856984" cy="6858000"/>
          </a:xfrm>
        </p:spPr>
        <p:txBody>
          <a:bodyPr/>
          <a:lstStyle/>
          <a:p>
            <a:pPr>
              <a:lnSpc>
                <a:spcPct val="150000"/>
              </a:lnSpc>
            </a:pPr>
            <a:r>
              <a:rPr lang="en-US" sz="3200" b="1" dirty="0" smtClean="0">
                <a:solidFill>
                  <a:schemeClr val="accent4">
                    <a:lumMod val="10000"/>
                  </a:schemeClr>
                </a:solidFill>
                <a:latin typeface="Arial" pitchFamily="34" charset="0"/>
                <a:cs typeface="Arial" pitchFamily="34" charset="0"/>
              </a:rPr>
              <a:t>Metathesis</a:t>
            </a:r>
            <a:r>
              <a:rPr lang="en-US" sz="3200" dirty="0" smtClean="0">
                <a:latin typeface="Arial" pitchFamily="34" charset="0"/>
                <a:cs typeface="Arial" pitchFamily="34" charset="0"/>
              </a:rPr>
              <a:t/>
            </a:r>
            <a:br>
              <a:rPr lang="en-US" sz="3200" dirty="0" smtClean="0">
                <a:latin typeface="Arial" pitchFamily="34" charset="0"/>
                <a:cs typeface="Arial" pitchFamily="34" charset="0"/>
              </a:rPr>
            </a:br>
            <a:r>
              <a:rPr lang="en-US" sz="3200" dirty="0" smtClean="0">
                <a:latin typeface="Arial" pitchFamily="34" charset="0"/>
                <a:cs typeface="Arial" pitchFamily="34" charset="0"/>
              </a:rPr>
              <a:t>reversal in position of two sounds in a word , </a:t>
            </a:r>
            <a:br>
              <a:rPr lang="en-US" sz="3200" dirty="0" smtClean="0">
                <a:latin typeface="Arial" pitchFamily="34" charset="0"/>
                <a:cs typeface="Arial" pitchFamily="34" charset="0"/>
              </a:rPr>
            </a:br>
            <a:r>
              <a:rPr lang="en-US" sz="3200" dirty="0" err="1" smtClean="0">
                <a:latin typeface="Arial" pitchFamily="34" charset="0"/>
                <a:cs typeface="Arial" pitchFamily="34" charset="0"/>
              </a:rPr>
              <a:t>frist</a:t>
            </a:r>
            <a:r>
              <a:rPr lang="en-US" sz="3200" dirty="0" smtClean="0">
                <a:latin typeface="Arial" pitchFamily="34" charset="0"/>
                <a:cs typeface="Arial" pitchFamily="34" charset="0"/>
              </a:rPr>
              <a:t>        first             </a:t>
            </a:r>
            <a:r>
              <a:rPr lang="en-US" sz="3200" dirty="0" err="1" smtClean="0">
                <a:latin typeface="Arial" pitchFamily="34" charset="0"/>
                <a:cs typeface="Arial" pitchFamily="34" charset="0"/>
              </a:rPr>
              <a:t>hros</a:t>
            </a:r>
            <a:r>
              <a:rPr lang="en-US" sz="3200" dirty="0" smtClean="0">
                <a:latin typeface="Arial" pitchFamily="34" charset="0"/>
                <a:cs typeface="Arial" pitchFamily="34" charset="0"/>
              </a:rPr>
              <a:t>       horse</a:t>
            </a:r>
            <a:br>
              <a:rPr lang="en-US" sz="3200" dirty="0" smtClean="0">
                <a:latin typeface="Arial" pitchFamily="34" charset="0"/>
                <a:cs typeface="Arial" pitchFamily="34" charset="0"/>
              </a:rPr>
            </a:br>
            <a:r>
              <a:rPr lang="en-US" sz="3200" b="1" dirty="0" smtClean="0">
                <a:solidFill>
                  <a:schemeClr val="accent4">
                    <a:lumMod val="10000"/>
                  </a:schemeClr>
                </a:solidFill>
                <a:latin typeface="Arial" pitchFamily="34" charset="0"/>
                <a:cs typeface="Arial" pitchFamily="34" charset="0"/>
              </a:rPr>
              <a:t>Epenthesis</a:t>
            </a:r>
            <a:r>
              <a:rPr lang="en-US" sz="3200" dirty="0" smtClean="0">
                <a:latin typeface="Arial" pitchFamily="34" charset="0"/>
                <a:cs typeface="Arial" pitchFamily="34" charset="0"/>
              </a:rPr>
              <a:t> </a:t>
            </a:r>
            <a:br>
              <a:rPr lang="en-US" sz="3200" dirty="0" smtClean="0">
                <a:latin typeface="Arial" pitchFamily="34" charset="0"/>
                <a:cs typeface="Arial" pitchFamily="34" charset="0"/>
              </a:rPr>
            </a:br>
            <a:r>
              <a:rPr lang="en-US" sz="3200" dirty="0" smtClean="0">
                <a:latin typeface="Arial" pitchFamily="34" charset="0"/>
                <a:cs typeface="Arial" pitchFamily="34" charset="0"/>
              </a:rPr>
              <a:t>addition of a sound to the middle of a word,</a:t>
            </a:r>
            <a:br>
              <a:rPr lang="en-US" sz="3200" dirty="0" smtClean="0">
                <a:latin typeface="Arial" pitchFamily="34" charset="0"/>
                <a:cs typeface="Arial" pitchFamily="34" charset="0"/>
              </a:rPr>
            </a:br>
            <a:r>
              <a:rPr lang="en-US" sz="3200" dirty="0" smtClean="0">
                <a:latin typeface="Arial" pitchFamily="34" charset="0"/>
                <a:cs typeface="Arial" pitchFamily="34" charset="0"/>
              </a:rPr>
              <a:t>spinel        spindle         </a:t>
            </a:r>
            <a:r>
              <a:rPr lang="en-US" sz="3200" dirty="0" err="1" smtClean="0">
                <a:latin typeface="Arial" pitchFamily="34" charset="0"/>
                <a:cs typeface="Arial" pitchFamily="34" charset="0"/>
              </a:rPr>
              <a:t>timr</a:t>
            </a:r>
            <a:r>
              <a:rPr lang="en-US" sz="3200" dirty="0" smtClean="0">
                <a:latin typeface="Arial" pitchFamily="34" charset="0"/>
                <a:cs typeface="Arial" pitchFamily="34" charset="0"/>
              </a:rPr>
              <a:t>        timber </a:t>
            </a:r>
            <a:br>
              <a:rPr lang="en-US" sz="3200" dirty="0" smtClean="0">
                <a:latin typeface="Arial" pitchFamily="34" charset="0"/>
                <a:cs typeface="Arial" pitchFamily="34" charset="0"/>
              </a:rPr>
            </a:br>
            <a:r>
              <a:rPr lang="en-US" sz="3200" b="1" dirty="0" err="1" smtClean="0">
                <a:solidFill>
                  <a:schemeClr val="accent4">
                    <a:lumMod val="10000"/>
                  </a:schemeClr>
                </a:solidFill>
                <a:latin typeface="Arial" pitchFamily="34" charset="0"/>
                <a:cs typeface="Arial" pitchFamily="34" charset="0"/>
              </a:rPr>
              <a:t>Prothesis</a:t>
            </a:r>
            <a:r>
              <a:rPr lang="en-US" sz="3200" b="1" dirty="0" smtClean="0">
                <a:solidFill>
                  <a:schemeClr val="accent4">
                    <a:lumMod val="10000"/>
                  </a:schemeClr>
                </a:solidFill>
                <a:latin typeface="Arial" pitchFamily="34" charset="0"/>
                <a:cs typeface="Arial" pitchFamily="34" charset="0"/>
              </a:rPr>
              <a:t/>
            </a:r>
            <a:br>
              <a:rPr lang="en-US" sz="3200" b="1" dirty="0" smtClean="0">
                <a:solidFill>
                  <a:schemeClr val="accent4">
                    <a:lumMod val="10000"/>
                  </a:schemeClr>
                </a:solidFill>
                <a:latin typeface="Arial" pitchFamily="34" charset="0"/>
                <a:cs typeface="Arial" pitchFamily="34" charset="0"/>
              </a:rPr>
            </a:br>
            <a:r>
              <a:rPr lang="en-US" sz="3200" dirty="0" smtClean="0">
                <a:solidFill>
                  <a:schemeClr val="bg1"/>
                </a:solidFill>
                <a:latin typeface="Arial" pitchFamily="34" charset="0"/>
                <a:cs typeface="Arial" pitchFamily="34" charset="0"/>
              </a:rPr>
              <a:t>addition of a sound to the beginning of a word,</a:t>
            </a:r>
            <a:r>
              <a:rPr lang="en-US" sz="3200" b="1" dirty="0" smtClean="0">
                <a:solidFill>
                  <a:schemeClr val="accent4">
                    <a:lumMod val="10000"/>
                  </a:schemeClr>
                </a:solidFill>
                <a:latin typeface="Arial" pitchFamily="34" charset="0"/>
                <a:cs typeface="Arial" pitchFamily="34" charset="0"/>
              </a:rPr>
              <a:t> </a:t>
            </a:r>
            <a:r>
              <a:rPr lang="en-US" sz="3200" dirty="0" smtClean="0">
                <a:latin typeface="Arial" pitchFamily="34" charset="0"/>
                <a:cs typeface="Arial" pitchFamily="34" charset="0"/>
              </a:rPr>
              <a:t/>
            </a:r>
            <a:br>
              <a:rPr lang="en-US" sz="3200" dirty="0" smtClean="0">
                <a:latin typeface="Arial" pitchFamily="34" charset="0"/>
                <a:cs typeface="Arial" pitchFamily="34" charset="0"/>
              </a:rPr>
            </a:br>
            <a:r>
              <a:rPr lang="en-US" sz="3200" dirty="0" err="1" smtClean="0">
                <a:latin typeface="Arial" pitchFamily="34" charset="0"/>
                <a:cs typeface="Arial" pitchFamily="34" charset="0"/>
              </a:rPr>
              <a:t>schola</a:t>
            </a:r>
            <a:r>
              <a:rPr lang="en-US" sz="3200" dirty="0" smtClean="0">
                <a:latin typeface="Arial" pitchFamily="34" charset="0"/>
                <a:cs typeface="Arial" pitchFamily="34" charset="0"/>
              </a:rPr>
              <a:t>        </a:t>
            </a:r>
            <a:r>
              <a:rPr lang="en-US" sz="3200" dirty="0" err="1" smtClean="0">
                <a:latin typeface="Arial" pitchFamily="34" charset="0"/>
                <a:cs typeface="Arial" pitchFamily="34" charset="0"/>
              </a:rPr>
              <a:t>escuela</a:t>
            </a:r>
            <a:r>
              <a:rPr lang="en-US" sz="3200" dirty="0" smtClean="0">
                <a:latin typeface="Arial" pitchFamily="34" charset="0"/>
                <a:cs typeface="Arial" pitchFamily="34" charset="0"/>
              </a:rPr>
              <a:t>   </a:t>
            </a:r>
            <a:endParaRPr lang="ar-IQ" sz="3200" dirty="0">
              <a:latin typeface="Arial" pitchFamily="34" charset="0"/>
              <a:cs typeface="Arial" pitchFamily="34" charset="0"/>
            </a:endParaRPr>
          </a:p>
        </p:txBody>
      </p:sp>
      <p:cxnSp>
        <p:nvCxnSpPr>
          <p:cNvPr id="4" name="Straight Arrow Connector 3"/>
          <p:cNvCxnSpPr/>
          <p:nvPr/>
        </p:nvCxnSpPr>
        <p:spPr bwMode="auto">
          <a:xfrm>
            <a:off x="2267744" y="1988840"/>
            <a:ext cx="576064"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Arrow Connector 6"/>
          <p:cNvCxnSpPr/>
          <p:nvPr/>
        </p:nvCxnSpPr>
        <p:spPr bwMode="auto">
          <a:xfrm>
            <a:off x="6012160" y="1988840"/>
            <a:ext cx="576064"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Straight Arrow Connector 9"/>
          <p:cNvCxnSpPr/>
          <p:nvPr/>
        </p:nvCxnSpPr>
        <p:spPr bwMode="auto">
          <a:xfrm>
            <a:off x="2267744" y="4221088"/>
            <a:ext cx="576064"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Arrow Connector 12"/>
          <p:cNvCxnSpPr/>
          <p:nvPr/>
        </p:nvCxnSpPr>
        <p:spPr bwMode="auto">
          <a:xfrm>
            <a:off x="6156176" y="4204005"/>
            <a:ext cx="576064"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Arrow Connector 15"/>
          <p:cNvCxnSpPr/>
          <p:nvPr/>
        </p:nvCxnSpPr>
        <p:spPr bwMode="auto">
          <a:xfrm>
            <a:off x="3995936" y="6453336"/>
            <a:ext cx="576064"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81790447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036496" cy="6858000"/>
          </a:xfrm>
        </p:spPr>
        <p:txBody>
          <a:bodyPr/>
          <a:lstStyle/>
          <a:p>
            <a:pPr>
              <a:lnSpc>
                <a:spcPct val="150000"/>
              </a:lnSpc>
            </a:pPr>
            <a:r>
              <a:rPr lang="en-US" sz="3200" b="1" dirty="0" smtClean="0">
                <a:solidFill>
                  <a:schemeClr val="bg2">
                    <a:lumMod val="50000"/>
                  </a:schemeClr>
                </a:solidFill>
                <a:latin typeface="Arial" pitchFamily="34" charset="0"/>
                <a:cs typeface="Arial" pitchFamily="34" charset="0"/>
              </a:rPr>
              <a:t/>
            </a:r>
            <a:br>
              <a:rPr lang="en-US" sz="3200" b="1" dirty="0" smtClean="0">
                <a:solidFill>
                  <a:schemeClr val="bg2">
                    <a:lumMod val="50000"/>
                  </a:schemeClr>
                </a:solidFill>
                <a:latin typeface="Arial" pitchFamily="34" charset="0"/>
                <a:cs typeface="Arial" pitchFamily="34" charset="0"/>
              </a:rPr>
            </a:br>
            <a:r>
              <a:rPr lang="en-US" sz="3200" b="1" dirty="0" smtClean="0">
                <a:solidFill>
                  <a:schemeClr val="bg2">
                    <a:lumMod val="50000"/>
                  </a:schemeClr>
                </a:solidFill>
                <a:latin typeface="Arial" pitchFamily="34" charset="0"/>
                <a:cs typeface="Arial" pitchFamily="34" charset="0"/>
              </a:rPr>
              <a:t>Syntactic Changes</a:t>
            </a:r>
            <a:r>
              <a:rPr lang="en-US" sz="3200" dirty="0" smtClean="0">
                <a:latin typeface="Arial" pitchFamily="34" charset="0"/>
                <a:cs typeface="Arial" pitchFamily="34" charset="0"/>
              </a:rPr>
              <a:t/>
            </a:r>
            <a:br>
              <a:rPr lang="en-US" sz="3200" dirty="0" smtClean="0">
                <a:latin typeface="Arial" pitchFamily="34" charset="0"/>
                <a:cs typeface="Arial" pitchFamily="34" charset="0"/>
              </a:rPr>
            </a:br>
            <a:r>
              <a:rPr lang="en-US" sz="3200" dirty="0" err="1" smtClean="0">
                <a:latin typeface="Arial" pitchFamily="34" charset="0"/>
                <a:cs typeface="Arial" pitchFamily="34" charset="0"/>
              </a:rPr>
              <a:t>Changes</a:t>
            </a:r>
            <a:r>
              <a:rPr lang="en-US" sz="3200" dirty="0" smtClean="0">
                <a:latin typeface="Arial" pitchFamily="34" charset="0"/>
                <a:cs typeface="Arial" pitchFamily="34" charset="0"/>
              </a:rPr>
              <a:t> that involve differences between the structure of sentences in Old and Modern English.</a:t>
            </a:r>
            <a:br>
              <a:rPr lang="en-US" sz="3200" dirty="0" smtClean="0">
                <a:latin typeface="Arial" pitchFamily="34" charset="0"/>
                <a:cs typeface="Arial" pitchFamily="34" charset="0"/>
              </a:rPr>
            </a:br>
            <a:r>
              <a:rPr lang="en-US" sz="3200" dirty="0" smtClean="0">
                <a:latin typeface="Arial" pitchFamily="34" charset="0"/>
                <a:cs typeface="Arial" pitchFamily="34" charset="0"/>
              </a:rPr>
              <a:t> - The subject may follow the verb or the object could be placed before the verb </a:t>
            </a:r>
            <a:r>
              <a:rPr lang="en-US" sz="3200" dirty="0">
                <a:latin typeface="Arial" pitchFamily="34" charset="0"/>
                <a:cs typeface="Arial" pitchFamily="34" charset="0"/>
              </a:rPr>
              <a:t>in Old English </a:t>
            </a:r>
            <a:r>
              <a:rPr lang="en-US" sz="3200" dirty="0" smtClean="0">
                <a:latin typeface="Arial" pitchFamily="34" charset="0"/>
                <a:cs typeface="Arial" pitchFamily="34" charset="0"/>
              </a:rPr>
              <a:t>.</a:t>
            </a:r>
            <a:br>
              <a:rPr lang="en-US" sz="3200" dirty="0" smtClean="0">
                <a:latin typeface="Arial" pitchFamily="34" charset="0"/>
                <a:cs typeface="Arial" pitchFamily="34" charset="0"/>
              </a:rPr>
            </a:br>
            <a:r>
              <a:rPr lang="en-US" sz="3200" dirty="0" smtClean="0">
                <a:latin typeface="Arial" pitchFamily="34" charset="0"/>
                <a:cs typeface="Arial" pitchFamily="34" charset="0"/>
              </a:rPr>
              <a:t>- Double negation was possible in Old English.</a:t>
            </a:r>
            <a:br>
              <a:rPr lang="en-US" sz="3200" dirty="0" smtClean="0">
                <a:latin typeface="Arial" pitchFamily="34" charset="0"/>
                <a:cs typeface="Arial" pitchFamily="34" charset="0"/>
              </a:rPr>
            </a:br>
            <a:r>
              <a:rPr lang="ar-IQ" sz="3200" dirty="0" smtClean="0">
                <a:latin typeface="Arial" pitchFamily="34" charset="0"/>
                <a:cs typeface="Arial" pitchFamily="34" charset="0"/>
              </a:rPr>
              <a:t> </a:t>
            </a:r>
            <a:r>
              <a:rPr lang="en-US" sz="3200" dirty="0" smtClean="0">
                <a:latin typeface="Arial" pitchFamily="34" charset="0"/>
                <a:cs typeface="Arial" pitchFamily="34" charset="0"/>
              </a:rPr>
              <a:t>- Loss of a large number of inflectional affixes from many parts of speech.</a:t>
            </a:r>
            <a:br>
              <a:rPr lang="en-US" sz="3200" dirty="0" smtClean="0">
                <a:latin typeface="Arial" pitchFamily="34" charset="0"/>
                <a:cs typeface="Arial" pitchFamily="34" charset="0"/>
              </a:rPr>
            </a:br>
            <a:r>
              <a:rPr lang="en-US" sz="3200" dirty="0" smtClean="0">
                <a:latin typeface="Arial" pitchFamily="34" charset="0"/>
                <a:cs typeface="Arial" pitchFamily="34" charset="0"/>
              </a:rPr>
              <a:t> </a:t>
            </a:r>
            <a:endParaRPr lang="ar-IQ" sz="3200" dirty="0">
              <a:latin typeface="Arial" pitchFamily="34" charset="0"/>
              <a:cs typeface="Arial" pitchFamily="34" charset="0"/>
            </a:endParaRPr>
          </a:p>
        </p:txBody>
      </p:sp>
    </p:spTree>
    <p:extLst>
      <p:ext uri="{BB962C8B-B14F-4D97-AF65-F5344CB8AC3E}">
        <p14:creationId xmlns:p14="http://schemas.microsoft.com/office/powerpoint/2010/main" val="246931615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33264"/>
            <a:ext cx="8784976" cy="6624736"/>
          </a:xfrm>
        </p:spPr>
        <p:txBody>
          <a:bodyPr/>
          <a:lstStyle/>
          <a:p>
            <a:pPr>
              <a:lnSpc>
                <a:spcPct val="150000"/>
              </a:lnSpc>
            </a:pPr>
            <a:r>
              <a:rPr lang="en-US" sz="3200" b="1" dirty="0" smtClean="0">
                <a:latin typeface="Arial" pitchFamily="34" charset="0"/>
                <a:cs typeface="Arial" pitchFamily="34" charset="0"/>
              </a:rPr>
              <a:t>Semantic Changes</a:t>
            </a:r>
            <a:r>
              <a:rPr lang="en-US" sz="2400" dirty="0" smtClean="0">
                <a:latin typeface="Arial" pitchFamily="34" charset="0"/>
                <a:cs typeface="Arial" pitchFamily="34" charset="0"/>
              </a:rPr>
              <a:t/>
            </a:r>
            <a:br>
              <a:rPr lang="en-US" sz="2400" dirty="0" smtClean="0">
                <a:latin typeface="Arial" pitchFamily="34" charset="0"/>
                <a:cs typeface="Arial" pitchFamily="34" charset="0"/>
              </a:rPr>
            </a:br>
            <a:r>
              <a:rPr lang="ar-IQ" sz="2400" dirty="0" smtClean="0">
                <a:latin typeface="Arial" pitchFamily="34" charset="0"/>
                <a:cs typeface="Arial" pitchFamily="34" charset="0"/>
              </a:rPr>
              <a:t>                                                                    </a:t>
            </a:r>
            <a:r>
              <a:rPr lang="en-US" sz="2800" b="1" smtClean="0">
                <a:solidFill>
                  <a:schemeClr val="accent6">
                    <a:lumMod val="75000"/>
                  </a:schemeClr>
                </a:solidFill>
                <a:latin typeface="Arial" pitchFamily="34" charset="0"/>
                <a:cs typeface="Arial" pitchFamily="34" charset="0"/>
              </a:rPr>
              <a:t>- Borrowing </a:t>
            </a:r>
            <a:br>
              <a:rPr lang="en-US" sz="2800" b="1" smtClean="0">
                <a:solidFill>
                  <a:schemeClr val="accent6">
                    <a:lumMod val="75000"/>
                  </a:schemeClr>
                </a:solidFill>
                <a:latin typeface="Arial" pitchFamily="34" charset="0"/>
                <a:cs typeface="Arial" pitchFamily="34" charset="0"/>
              </a:rPr>
            </a:br>
            <a:r>
              <a:rPr lang="en-US" sz="2800" smtClean="0">
                <a:solidFill>
                  <a:schemeClr val="accent4">
                    <a:lumMod val="10000"/>
                  </a:schemeClr>
                </a:solidFill>
                <a:latin typeface="Arial" pitchFamily="34" charset="0"/>
                <a:cs typeface="Arial" pitchFamily="34" charset="0"/>
              </a:rPr>
              <a:t>Arts</a:t>
            </a:r>
            <a:r>
              <a:rPr lang="en-US" sz="2800" smtClean="0">
                <a:latin typeface="Arial" pitchFamily="34" charset="0"/>
                <a:cs typeface="Arial" pitchFamily="34" charset="0"/>
              </a:rPr>
              <a:t>   </a:t>
            </a:r>
            <a:r>
              <a:rPr lang="en-US" sz="2800" dirty="0" smtClean="0">
                <a:latin typeface="Arial" pitchFamily="34" charset="0"/>
                <a:cs typeface="Arial" pitchFamily="34" charset="0"/>
              </a:rPr>
              <a:t>(e.g</a:t>
            </a:r>
            <a:r>
              <a:rPr lang="en-US" sz="2800" dirty="0">
                <a:latin typeface="Arial" pitchFamily="34" charset="0"/>
                <a:cs typeface="Arial" pitchFamily="34" charset="0"/>
              </a:rPr>
              <a:t>. </a:t>
            </a:r>
            <a:r>
              <a:rPr lang="en-US" sz="2800" dirty="0">
                <a:latin typeface="Arial" pitchFamily="34" charset="0"/>
                <a:cs typeface="Arial" pitchFamily="34" charset="0"/>
                <a:hlinkClick r:id="rId2" tooltip="Concerto"/>
              </a:rPr>
              <a:t>concerto</a:t>
            </a:r>
            <a:r>
              <a:rPr lang="en-US" sz="2800" dirty="0">
                <a:latin typeface="Arial" pitchFamily="34" charset="0"/>
                <a:cs typeface="Arial" pitchFamily="34" charset="0"/>
              </a:rPr>
              <a:t>, </a:t>
            </a:r>
            <a:r>
              <a:rPr lang="en-US" sz="2800" dirty="0">
                <a:latin typeface="Arial" pitchFamily="34" charset="0"/>
                <a:cs typeface="Arial" pitchFamily="34" charset="0"/>
                <a:hlinkClick r:id="rId3" tooltip="Allegro (music)"/>
              </a:rPr>
              <a:t>allegro</a:t>
            </a:r>
            <a:r>
              <a:rPr lang="en-US" sz="2800" dirty="0">
                <a:latin typeface="Arial" pitchFamily="34" charset="0"/>
                <a:cs typeface="Arial" pitchFamily="34" charset="0"/>
              </a:rPr>
              <a:t>, </a:t>
            </a:r>
            <a:r>
              <a:rPr lang="en-US" sz="2800" dirty="0">
                <a:latin typeface="Arial" pitchFamily="34" charset="0"/>
                <a:cs typeface="Arial" pitchFamily="34" charset="0"/>
                <a:hlinkClick r:id="rId4" tooltip="Tempo"/>
              </a:rPr>
              <a:t>tempo</a:t>
            </a:r>
            <a:r>
              <a:rPr lang="en-US" sz="2800" dirty="0">
                <a:latin typeface="Arial" pitchFamily="34" charset="0"/>
                <a:cs typeface="Arial" pitchFamily="34" charset="0"/>
              </a:rPr>
              <a:t>, </a:t>
            </a:r>
            <a:r>
              <a:rPr lang="en-US" sz="2800" dirty="0">
                <a:latin typeface="Arial" pitchFamily="34" charset="0"/>
                <a:cs typeface="Arial" pitchFamily="34" charset="0"/>
                <a:hlinkClick r:id="rId5" tooltip="Aria"/>
              </a:rPr>
              <a:t>aria</a:t>
            </a:r>
            <a:r>
              <a:rPr lang="en-US" sz="2800" dirty="0">
                <a:latin typeface="Arial" pitchFamily="34" charset="0"/>
                <a:cs typeface="Arial" pitchFamily="34" charset="0"/>
              </a:rPr>
              <a:t>, </a:t>
            </a:r>
            <a:r>
              <a:rPr lang="en-US" sz="2800" dirty="0">
                <a:latin typeface="Arial" pitchFamily="34" charset="0"/>
                <a:cs typeface="Arial" pitchFamily="34" charset="0"/>
                <a:hlinkClick r:id="rId6" tooltip="Opera"/>
              </a:rPr>
              <a:t>opera</a:t>
            </a:r>
            <a:r>
              <a:rPr lang="en-US" sz="2800" dirty="0" smtClean="0">
                <a:latin typeface="Arial" pitchFamily="34" charset="0"/>
                <a:cs typeface="Arial" pitchFamily="34" charset="0"/>
              </a:rPr>
              <a:t>,</a:t>
            </a:r>
            <a:br>
              <a:rPr lang="en-US" sz="2800" dirty="0" smtClean="0">
                <a:latin typeface="Arial" pitchFamily="34" charset="0"/>
                <a:cs typeface="Arial" pitchFamily="34" charset="0"/>
              </a:rPr>
            </a:br>
            <a:r>
              <a:rPr lang="en-US" sz="2800" dirty="0">
                <a:latin typeface="Arial" pitchFamily="34" charset="0"/>
                <a:cs typeface="Arial" pitchFamily="34" charset="0"/>
              </a:rPr>
              <a:t> </a:t>
            </a:r>
            <a:r>
              <a:rPr lang="en-US" sz="2800" dirty="0">
                <a:latin typeface="Arial" pitchFamily="34" charset="0"/>
                <a:cs typeface="Arial" pitchFamily="34" charset="0"/>
                <a:hlinkClick r:id="rId7" tooltip="Soprano"/>
              </a:rPr>
              <a:t>soprano</a:t>
            </a:r>
            <a:r>
              <a:rPr lang="en-US" sz="2800" dirty="0">
                <a:latin typeface="Arial" pitchFamily="34" charset="0"/>
                <a:cs typeface="Arial" pitchFamily="34" charset="0"/>
              </a:rPr>
              <a:t>) </a:t>
            </a:r>
            <a:r>
              <a:rPr lang="en-US" sz="2800" dirty="0" smtClean="0">
                <a:latin typeface="Arial" pitchFamily="34" charset="0"/>
                <a:cs typeface="Arial" pitchFamily="34" charset="0"/>
              </a:rPr>
              <a:t>are </a:t>
            </a:r>
            <a:r>
              <a:rPr lang="en-US" sz="2800" dirty="0">
                <a:latin typeface="Arial" pitchFamily="34" charset="0"/>
                <a:cs typeface="Arial" pitchFamily="34" charset="0"/>
              </a:rPr>
              <a:t>borrowed from </a:t>
            </a:r>
            <a:r>
              <a:rPr lang="en-US" sz="2800" dirty="0">
                <a:latin typeface="Arial" pitchFamily="34" charset="0"/>
                <a:cs typeface="Arial" pitchFamily="34" charset="0"/>
                <a:hlinkClick r:id="rId8" tooltip="Italian language"/>
              </a:rPr>
              <a:t>Italian</a:t>
            </a:r>
            <a:r>
              <a:rPr lang="en-US" sz="2800" dirty="0">
                <a:latin typeface="Arial" pitchFamily="34" charset="0"/>
                <a:cs typeface="Arial" pitchFamily="34" charset="0"/>
              </a:rPr>
              <a:t> and </a:t>
            </a:r>
            <a:r>
              <a:rPr lang="en-US" sz="2800" dirty="0" smtClean="0">
                <a:latin typeface="Arial" pitchFamily="34" charset="0"/>
                <a:cs typeface="Arial" pitchFamily="34" charset="0"/>
              </a:rPr>
              <a:t>‘ballet’ from</a:t>
            </a:r>
            <a:r>
              <a:rPr lang="en-US" sz="2800" dirty="0">
                <a:latin typeface="Arial" pitchFamily="34" charset="0"/>
                <a:cs typeface="Arial" pitchFamily="34" charset="0"/>
              </a:rPr>
              <a:t> </a:t>
            </a:r>
            <a:r>
              <a:rPr lang="en-US" sz="2800" dirty="0">
                <a:latin typeface="Arial" pitchFamily="34" charset="0"/>
                <a:cs typeface="Arial" pitchFamily="34" charset="0"/>
                <a:hlinkClick r:id="rId9" tooltip="French language"/>
              </a:rPr>
              <a:t>French</a:t>
            </a:r>
            <a:r>
              <a:rPr lang="en-US" sz="2800" dirty="0">
                <a:latin typeface="Arial" pitchFamily="34" charset="0"/>
                <a:cs typeface="Arial" pitchFamily="34" charset="0"/>
              </a:rPr>
              <a:t>.</a:t>
            </a:r>
            <a:br>
              <a:rPr lang="en-US" sz="2800" dirty="0">
                <a:latin typeface="Arial" pitchFamily="34" charset="0"/>
                <a:cs typeface="Arial" pitchFamily="34" charset="0"/>
              </a:rPr>
            </a:br>
            <a:r>
              <a:rPr lang="ar-IQ" sz="2800" dirty="0" smtClean="0">
                <a:latin typeface="Arial" pitchFamily="34" charset="0"/>
                <a:cs typeface="Arial" pitchFamily="34" charset="0"/>
              </a:rPr>
              <a:t>  </a:t>
            </a:r>
            <a:r>
              <a:rPr lang="en-US" sz="2800" dirty="0" smtClean="0">
                <a:solidFill>
                  <a:schemeClr val="bg2">
                    <a:lumMod val="50000"/>
                  </a:schemeClr>
                </a:solidFill>
                <a:latin typeface="Arial" pitchFamily="34" charset="0"/>
                <a:cs typeface="Arial" pitchFamily="34" charset="0"/>
              </a:rPr>
              <a:t>Business</a:t>
            </a:r>
            <a:r>
              <a:rPr lang="en-US" sz="2800" dirty="0" smtClean="0">
                <a:latin typeface="Arial" pitchFamily="34" charset="0"/>
                <a:cs typeface="Arial" pitchFamily="34" charset="0"/>
              </a:rPr>
              <a:t> </a:t>
            </a:r>
            <a:r>
              <a:rPr lang="en-US" sz="2800" dirty="0">
                <a:latin typeface="Arial" pitchFamily="34" charset="0"/>
                <a:cs typeface="Arial" pitchFamily="34" charset="0"/>
              </a:rPr>
              <a:t>- English exports English terms to other languages in business and technology (examples </a:t>
            </a:r>
            <a:r>
              <a:rPr lang="en-US" sz="2800" i="1" dirty="0">
                <a:latin typeface="Arial" pitchFamily="34" charset="0"/>
                <a:cs typeface="Arial" pitchFamily="34" charset="0"/>
              </a:rPr>
              <a:t>le meeting</a:t>
            </a:r>
            <a:r>
              <a:rPr lang="en-US" sz="2800" dirty="0">
                <a:latin typeface="Arial" pitchFamily="34" charset="0"/>
                <a:cs typeface="Arial" pitchFamily="34" charset="0"/>
              </a:rPr>
              <a:t> </a:t>
            </a:r>
            <a:r>
              <a:rPr lang="en-US" sz="2800" dirty="0" smtClean="0">
                <a:latin typeface="Arial" pitchFamily="34" charset="0"/>
                <a:cs typeface="Arial" pitchFamily="34" charset="0"/>
              </a:rPr>
              <a:t> to </a:t>
            </a:r>
            <a:r>
              <a:rPr lang="en-US" sz="2800" dirty="0">
                <a:latin typeface="Arial" pitchFamily="34" charset="0"/>
                <a:cs typeface="Arial" pitchFamily="34" charset="0"/>
              </a:rPr>
              <a:t>French).</a:t>
            </a:r>
            <a:br>
              <a:rPr lang="en-US" sz="2800" dirty="0">
                <a:latin typeface="Arial" pitchFamily="34" charset="0"/>
                <a:cs typeface="Arial" pitchFamily="34" charset="0"/>
              </a:rPr>
            </a:br>
            <a:r>
              <a:rPr lang="ar-IQ" sz="2800" dirty="0" smtClean="0">
                <a:latin typeface="Arial" pitchFamily="34" charset="0"/>
                <a:cs typeface="Arial" pitchFamily="34" charset="0"/>
              </a:rPr>
              <a:t>         </a:t>
            </a:r>
            <a:r>
              <a:rPr lang="en-US" sz="2800" dirty="0" smtClean="0">
                <a:solidFill>
                  <a:schemeClr val="bg2">
                    <a:lumMod val="50000"/>
                  </a:schemeClr>
                </a:solidFill>
                <a:latin typeface="Arial" pitchFamily="34" charset="0"/>
                <a:cs typeface="Arial" pitchFamily="34" charset="0"/>
              </a:rPr>
              <a:t>Philosophy</a:t>
            </a:r>
            <a:r>
              <a:rPr lang="en-US" sz="2800" dirty="0" smtClean="0">
                <a:latin typeface="Arial" pitchFamily="34" charset="0"/>
                <a:cs typeface="Arial" pitchFamily="34" charset="0"/>
              </a:rPr>
              <a:t> - derive </a:t>
            </a:r>
            <a:r>
              <a:rPr lang="en-US" sz="2800" dirty="0">
                <a:latin typeface="Arial" pitchFamily="34" charset="0"/>
                <a:cs typeface="Arial" pitchFamily="34" charset="0"/>
              </a:rPr>
              <a:t>from Greek dominance in philosophy, mathematics, linguistics, economic </a:t>
            </a:r>
            <a:r>
              <a:rPr lang="en-US" sz="2800" dirty="0" smtClean="0">
                <a:latin typeface="Arial" pitchFamily="34" charset="0"/>
                <a:cs typeface="Arial" pitchFamily="34" charset="0"/>
              </a:rPr>
              <a:t>theory. </a:t>
            </a:r>
            <a:r>
              <a:rPr lang="en-US" sz="2800" dirty="0">
                <a:latin typeface="Arial" pitchFamily="34" charset="0"/>
                <a:cs typeface="Arial" pitchFamily="34" charset="0"/>
              </a:rPr>
              <a:t>Examples include </a:t>
            </a:r>
            <a:r>
              <a:rPr lang="en-US" sz="2800" dirty="0">
                <a:latin typeface="Arial" pitchFamily="34" charset="0"/>
                <a:cs typeface="Arial" pitchFamily="34" charset="0"/>
                <a:hlinkClick r:id="rId10" tooltip="Democracy"/>
              </a:rPr>
              <a:t>democracy</a:t>
            </a:r>
            <a:r>
              <a:rPr lang="en-US" sz="2800" dirty="0">
                <a:latin typeface="Arial" pitchFamily="34" charset="0"/>
                <a:cs typeface="Arial" pitchFamily="34" charset="0"/>
              </a:rPr>
              <a:t>, </a:t>
            </a:r>
            <a:r>
              <a:rPr lang="en-US" sz="2800" dirty="0">
                <a:latin typeface="Arial" pitchFamily="34" charset="0"/>
                <a:cs typeface="Arial" pitchFamily="34" charset="0"/>
                <a:hlinkClick r:id="rId11" tooltip="Theory"/>
              </a:rPr>
              <a:t>theory</a:t>
            </a:r>
            <a:r>
              <a:rPr lang="en-US" sz="2800" dirty="0">
                <a:latin typeface="Arial" pitchFamily="34" charset="0"/>
                <a:cs typeface="Arial" pitchFamily="34" charset="0"/>
              </a:rPr>
              <a:t> and so on.</a:t>
            </a:r>
            <a:br>
              <a:rPr lang="en-US" sz="2800" dirty="0">
                <a:latin typeface="Arial" pitchFamily="34" charset="0"/>
                <a:cs typeface="Arial" pitchFamily="34" charset="0"/>
              </a:rPr>
            </a:br>
            <a:endParaRPr lang="ar-IQ" sz="2800" dirty="0">
              <a:latin typeface="Arial" pitchFamily="34" charset="0"/>
              <a:cs typeface="Arial" pitchFamily="34" charset="0"/>
            </a:endParaRPr>
          </a:p>
        </p:txBody>
      </p:sp>
    </p:spTree>
    <p:extLst>
      <p:ext uri="{BB962C8B-B14F-4D97-AF65-F5344CB8AC3E}">
        <p14:creationId xmlns:p14="http://schemas.microsoft.com/office/powerpoint/2010/main" val="6097630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8928992" cy="6624736"/>
          </a:xfrm>
        </p:spPr>
        <p:txBody>
          <a:bodyPr/>
          <a:lstStyle/>
          <a:p>
            <a:r>
              <a:rPr lang="en-US" sz="2800" dirty="0">
                <a:solidFill>
                  <a:schemeClr val="bg2">
                    <a:lumMod val="50000"/>
                  </a:schemeClr>
                </a:solidFill>
                <a:latin typeface="Arial" pitchFamily="34" charset="0"/>
                <a:cs typeface="Arial" pitchFamily="34" charset="0"/>
              </a:rPr>
              <a:t>Religion</a:t>
            </a:r>
            <a:r>
              <a:rPr lang="en-US" sz="2800" dirty="0">
                <a:latin typeface="Arial" pitchFamily="34" charset="0"/>
                <a:cs typeface="Arial" pitchFamily="34" charset="0"/>
              </a:rPr>
              <a:t> - religions may carry with them a large number of technical terms from the language of the originating culture. </a:t>
            </a:r>
            <a:r>
              <a:rPr lang="en-US" sz="2800" dirty="0" smtClean="0">
                <a:latin typeface="Arial" pitchFamily="34" charset="0"/>
                <a:cs typeface="Arial" pitchFamily="34" charset="0"/>
              </a:rPr>
              <a:t/>
            </a:r>
            <a:br>
              <a:rPr lang="en-US" sz="2800" dirty="0" smtClean="0">
                <a:latin typeface="Arial" pitchFamily="34" charset="0"/>
                <a:cs typeface="Arial" pitchFamily="34" charset="0"/>
              </a:rPr>
            </a:br>
            <a:r>
              <a:rPr lang="en-US" sz="2800" dirty="0" smtClean="0">
                <a:latin typeface="Arial" pitchFamily="34" charset="0"/>
                <a:cs typeface="Arial" pitchFamily="34" charset="0"/>
              </a:rPr>
              <a:t>For </a:t>
            </a:r>
            <a:r>
              <a:rPr lang="en-US" sz="2800" dirty="0">
                <a:latin typeface="Arial" pitchFamily="34" charset="0"/>
                <a:cs typeface="Arial" pitchFamily="34" charset="0"/>
              </a:rPr>
              <a:t>example</a:t>
            </a:r>
            <a:r>
              <a:rPr lang="en-US" sz="2800" dirty="0" smtClean="0">
                <a:latin typeface="Arial" pitchFamily="34" charset="0"/>
                <a:cs typeface="Arial" pitchFamily="34" charset="0"/>
              </a:rPr>
              <a:t>: Arabic </a:t>
            </a:r>
            <a:r>
              <a:rPr lang="en-US" sz="2800" dirty="0">
                <a:latin typeface="Arial" pitchFamily="34" charset="0"/>
                <a:cs typeface="Arial" pitchFamily="34" charset="0"/>
              </a:rPr>
              <a:t>(Islam) - Arabic words </a:t>
            </a:r>
            <a:r>
              <a:rPr lang="en-US" sz="2800" dirty="0" smtClean="0">
                <a:latin typeface="Arial" pitchFamily="34" charset="0"/>
                <a:cs typeface="Arial" pitchFamily="34" charset="0"/>
              </a:rPr>
              <a:t>like</a:t>
            </a:r>
            <a:r>
              <a:rPr lang="en-US" sz="2800" dirty="0">
                <a:latin typeface="Arial" pitchFamily="34" charset="0"/>
                <a:cs typeface="Arial" pitchFamily="34" charset="0"/>
              </a:rPr>
              <a:t> </a:t>
            </a:r>
            <a:r>
              <a:rPr lang="en-US" sz="2800" dirty="0" smtClean="0">
                <a:solidFill>
                  <a:srgbClr val="7030A0"/>
                </a:solidFill>
                <a:latin typeface="Arial" pitchFamily="34" charset="0"/>
                <a:cs typeface="Arial" pitchFamily="34" charset="0"/>
              </a:rPr>
              <a:t>hijab</a:t>
            </a:r>
            <a:r>
              <a:rPr lang="en-US" sz="2800" dirty="0">
                <a:solidFill>
                  <a:srgbClr val="7030A0"/>
                </a:solidFill>
                <a:latin typeface="Arial" pitchFamily="34" charset="0"/>
                <a:cs typeface="Arial" pitchFamily="34" charset="0"/>
              </a:rPr>
              <a:t/>
            </a:r>
            <a:br>
              <a:rPr lang="en-US" sz="2800" dirty="0">
                <a:solidFill>
                  <a:srgbClr val="7030A0"/>
                </a:solidFill>
                <a:latin typeface="Arial" pitchFamily="34" charset="0"/>
                <a:cs typeface="Arial" pitchFamily="34" charset="0"/>
              </a:rPr>
            </a:br>
            <a:r>
              <a:rPr lang="en-US" sz="2800" dirty="0">
                <a:latin typeface="Arial" pitchFamily="34" charset="0"/>
                <a:cs typeface="Arial" pitchFamily="34" charset="0"/>
              </a:rPr>
              <a:t>Greek (Christianity) - Likewise Greek words like </a:t>
            </a:r>
            <a:r>
              <a:rPr lang="en-US" sz="2800" dirty="0" err="1">
                <a:solidFill>
                  <a:srgbClr val="7030A0"/>
                </a:solidFill>
                <a:latin typeface="Arial" pitchFamily="34" charset="0"/>
                <a:cs typeface="Arial" pitchFamily="34" charset="0"/>
              </a:rPr>
              <a:t>baptisma</a:t>
            </a:r>
            <a:r>
              <a:rPr lang="en-US" sz="2800" dirty="0">
                <a:latin typeface="Arial" pitchFamily="34" charset="0"/>
                <a:cs typeface="Arial" pitchFamily="34" charset="0"/>
              </a:rPr>
              <a:t> </a:t>
            </a:r>
            <a:r>
              <a:rPr lang="en-US" sz="2800" dirty="0" smtClean="0">
                <a:latin typeface="Arial" pitchFamily="34" charset="0"/>
                <a:cs typeface="Arial" pitchFamily="34" charset="0"/>
              </a:rPr>
              <a:t> have </a:t>
            </a:r>
            <a:r>
              <a:rPr lang="en-US" sz="2800" dirty="0">
                <a:latin typeface="Arial" pitchFamily="34" charset="0"/>
                <a:cs typeface="Arial" pitchFamily="34" charset="0"/>
              </a:rPr>
              <a:t>entered many languages as </a:t>
            </a:r>
            <a:r>
              <a:rPr lang="en-US" sz="2800" i="1" dirty="0">
                <a:latin typeface="Arial" pitchFamily="34" charset="0"/>
                <a:cs typeface="Arial" pitchFamily="34" charset="0"/>
              </a:rPr>
              <a:t>baptism</a:t>
            </a:r>
            <a:r>
              <a:rPr lang="en-US" sz="2800" dirty="0">
                <a:latin typeface="Arial" pitchFamily="34" charset="0"/>
                <a:cs typeface="Arial" pitchFamily="34" charset="0"/>
              </a:rPr>
              <a:t> or similar.</a:t>
            </a:r>
            <a:br>
              <a:rPr lang="en-US" sz="2800" dirty="0">
                <a:latin typeface="Arial" pitchFamily="34" charset="0"/>
                <a:cs typeface="Arial" pitchFamily="34" charset="0"/>
              </a:rPr>
            </a:br>
            <a:r>
              <a:rPr lang="en-US" sz="2800" dirty="0">
                <a:latin typeface="Arial" pitchFamily="34" charset="0"/>
                <a:cs typeface="Arial" pitchFamily="34" charset="0"/>
              </a:rPr>
              <a:t>Hebrew (</a:t>
            </a:r>
            <a:r>
              <a:rPr lang="en-US" sz="2800" dirty="0">
                <a:solidFill>
                  <a:srgbClr val="7030A0"/>
                </a:solidFill>
                <a:latin typeface="Arial" pitchFamily="34" charset="0"/>
                <a:cs typeface="Arial" pitchFamily="34" charset="0"/>
              </a:rPr>
              <a:t>Judaism</a:t>
            </a:r>
            <a:r>
              <a:rPr lang="en-US" sz="2800" dirty="0">
                <a:latin typeface="Arial" pitchFamily="34" charset="0"/>
                <a:cs typeface="Arial" pitchFamily="34" charset="0"/>
              </a:rPr>
              <a:t>) - Some terms in the Hebrew Bible have been carried into other languages due to being borrowed rather than translated in Bible translations. For example Hebrew </a:t>
            </a:r>
            <a:r>
              <a:rPr lang="en-US" sz="2800" i="1" dirty="0" err="1" smtClean="0">
                <a:solidFill>
                  <a:schemeClr val="tx1"/>
                </a:solidFill>
                <a:latin typeface="Arial" pitchFamily="34" charset="0"/>
                <a:cs typeface="Arial" pitchFamily="34" charset="0"/>
              </a:rPr>
              <a:t>shabbat</a:t>
            </a:r>
            <a:r>
              <a:rPr lang="en-US" sz="2800" i="1" dirty="0" smtClean="0">
                <a:solidFill>
                  <a:schemeClr val="tx1"/>
                </a:solidFill>
                <a:latin typeface="Arial" pitchFamily="34" charset="0"/>
                <a:cs typeface="Arial" pitchFamily="34" charset="0"/>
              </a:rPr>
              <a:t> </a:t>
            </a:r>
            <a:r>
              <a:rPr lang="en-US" sz="2800" i="1" dirty="0" smtClean="0">
                <a:latin typeface="Arial" pitchFamily="34" charset="0"/>
                <a:cs typeface="Arial" pitchFamily="34" charset="0"/>
              </a:rPr>
              <a:t> </a:t>
            </a:r>
            <a:r>
              <a:rPr lang="en-US" sz="2800" dirty="0" smtClean="0">
                <a:latin typeface="Arial" pitchFamily="34" charset="0"/>
                <a:cs typeface="Arial" pitchFamily="34" charset="0"/>
              </a:rPr>
              <a:t>("</a:t>
            </a:r>
            <a:r>
              <a:rPr lang="en-US" sz="2800" dirty="0">
                <a:latin typeface="Arial" pitchFamily="34" charset="0"/>
                <a:cs typeface="Arial" pitchFamily="34" charset="0"/>
              </a:rPr>
              <a:t>day of rest" </a:t>
            </a:r>
            <a:r>
              <a:rPr lang="he-IL" sz="2800" dirty="0">
                <a:latin typeface="Arial" pitchFamily="34" charset="0"/>
                <a:cs typeface="Arial" pitchFamily="34" charset="0"/>
              </a:rPr>
              <a:t>שַׁבָּת) </a:t>
            </a:r>
            <a:r>
              <a:rPr lang="en-US" sz="2800" dirty="0">
                <a:latin typeface="Arial" pitchFamily="34" charset="0"/>
                <a:cs typeface="Arial" pitchFamily="34" charset="0"/>
              </a:rPr>
              <a:t>has been borrowed into most languages in the world: in Greek the word is </a:t>
            </a:r>
            <a:r>
              <a:rPr lang="el-GR" sz="2800" dirty="0">
                <a:latin typeface="Arial" pitchFamily="34" charset="0"/>
                <a:cs typeface="Arial" pitchFamily="34" charset="0"/>
              </a:rPr>
              <a:t>Σάββατο; </a:t>
            </a:r>
            <a:r>
              <a:rPr lang="en-US" sz="2800" dirty="0">
                <a:latin typeface="Arial" pitchFamily="34" charset="0"/>
                <a:cs typeface="Arial" pitchFamily="34" charset="0"/>
              </a:rPr>
              <a:t>Latin </a:t>
            </a:r>
            <a:r>
              <a:rPr lang="en-US" sz="2800" dirty="0" err="1">
                <a:latin typeface="Arial" pitchFamily="34" charset="0"/>
                <a:cs typeface="Arial" pitchFamily="34" charset="0"/>
              </a:rPr>
              <a:t>sabbato</a:t>
            </a:r>
            <a:r>
              <a:rPr lang="en-US" sz="2800" dirty="0">
                <a:latin typeface="Arial" pitchFamily="34" charset="0"/>
                <a:cs typeface="Arial" pitchFamily="34" charset="0"/>
              </a:rPr>
              <a:t>; Spanish </a:t>
            </a:r>
            <a:r>
              <a:rPr lang="en-US" sz="2800" dirty="0" err="1">
                <a:latin typeface="Arial" pitchFamily="34" charset="0"/>
                <a:cs typeface="Arial" pitchFamily="34" charset="0"/>
              </a:rPr>
              <a:t>sábado</a:t>
            </a:r>
            <a:r>
              <a:rPr lang="en-US" sz="2800" dirty="0">
                <a:latin typeface="Arial" pitchFamily="34" charset="0"/>
                <a:cs typeface="Arial" pitchFamily="34" charset="0"/>
              </a:rPr>
              <a:t>; and in English </a:t>
            </a:r>
            <a:r>
              <a:rPr lang="en-US" sz="2800" dirty="0">
                <a:solidFill>
                  <a:schemeClr val="tx1"/>
                </a:solidFill>
                <a:latin typeface="Arial" pitchFamily="34" charset="0"/>
                <a:cs typeface="Arial" pitchFamily="34" charset="0"/>
              </a:rPr>
              <a:t>Sabbath</a:t>
            </a:r>
            <a:r>
              <a:rPr lang="en-US" sz="2800" dirty="0">
                <a:latin typeface="Arial" pitchFamily="34" charset="0"/>
                <a:cs typeface="Arial" pitchFamily="34" charset="0"/>
              </a:rPr>
              <a:t>. </a:t>
            </a:r>
            <a:br>
              <a:rPr lang="en-US" sz="2800" dirty="0">
                <a:latin typeface="Arial" pitchFamily="34" charset="0"/>
                <a:cs typeface="Arial" pitchFamily="34" charset="0"/>
              </a:rPr>
            </a:br>
            <a:endParaRPr lang="ar-IQ" sz="2800" dirty="0">
              <a:latin typeface="Arial" pitchFamily="34" charset="0"/>
              <a:cs typeface="Arial" pitchFamily="34" charset="0"/>
            </a:endParaRPr>
          </a:p>
        </p:txBody>
      </p:sp>
    </p:spTree>
    <p:extLst>
      <p:ext uri="{BB962C8B-B14F-4D97-AF65-F5344CB8AC3E}">
        <p14:creationId xmlns:p14="http://schemas.microsoft.com/office/powerpoint/2010/main" val="24293035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8928992" cy="6480720"/>
          </a:xfrm>
        </p:spPr>
        <p:txBody>
          <a:bodyPr/>
          <a:lstStyle/>
          <a:p>
            <a:r>
              <a:rPr lang="en-US" sz="3200" dirty="0">
                <a:latin typeface="Arial" pitchFamily="34" charset="0"/>
                <a:cs typeface="Arial" pitchFamily="34" charset="0"/>
              </a:rPr>
              <a:t/>
            </a:r>
            <a:br>
              <a:rPr lang="en-US" sz="3200" dirty="0">
                <a:latin typeface="Arial" pitchFamily="34" charset="0"/>
                <a:cs typeface="Arial" pitchFamily="34" charset="0"/>
              </a:rPr>
            </a:br>
            <a:r>
              <a:rPr lang="en-US" sz="3200" dirty="0">
                <a:solidFill>
                  <a:schemeClr val="accent2">
                    <a:lumMod val="50000"/>
                  </a:schemeClr>
                </a:solidFill>
                <a:latin typeface="Arial" pitchFamily="34" charset="0"/>
                <a:cs typeface="Arial" pitchFamily="34" charset="0"/>
              </a:rPr>
              <a:t>Latin</a:t>
            </a:r>
            <a:r>
              <a:rPr lang="en-US" sz="3200" dirty="0">
                <a:latin typeface="Arial" pitchFamily="34" charset="0"/>
                <a:cs typeface="Arial" pitchFamily="34" charset="0"/>
              </a:rPr>
              <a:t> (Catholicism) - Latin words like </a:t>
            </a:r>
            <a:r>
              <a:rPr lang="en-US" sz="3200" i="1" dirty="0" err="1">
                <a:latin typeface="Arial" pitchFamily="34" charset="0"/>
                <a:cs typeface="Arial" pitchFamily="34" charset="0"/>
              </a:rPr>
              <a:t>missa</a:t>
            </a:r>
            <a:r>
              <a:rPr lang="en-US" sz="3200" dirty="0">
                <a:latin typeface="Arial" pitchFamily="34" charset="0"/>
                <a:cs typeface="Arial" pitchFamily="34" charset="0"/>
              </a:rPr>
              <a:t> and </a:t>
            </a:r>
            <a:r>
              <a:rPr lang="en-US" sz="3200" i="1" dirty="0" err="1">
                <a:latin typeface="Arial" pitchFamily="34" charset="0"/>
                <a:cs typeface="Arial" pitchFamily="34" charset="0"/>
              </a:rPr>
              <a:t>communio</a:t>
            </a:r>
            <a:r>
              <a:rPr lang="en-US" sz="3200" dirty="0">
                <a:latin typeface="Arial" pitchFamily="34" charset="0"/>
                <a:cs typeface="Arial" pitchFamily="34" charset="0"/>
              </a:rPr>
              <a:t> have entered English as </a:t>
            </a:r>
            <a:r>
              <a:rPr lang="en-US" sz="3200" i="1" dirty="0">
                <a:latin typeface="Arial" pitchFamily="34" charset="0"/>
                <a:cs typeface="Arial" pitchFamily="34" charset="0"/>
              </a:rPr>
              <a:t>mass</a:t>
            </a:r>
            <a:r>
              <a:rPr lang="en-US" sz="3200" dirty="0">
                <a:latin typeface="Arial" pitchFamily="34" charset="0"/>
                <a:cs typeface="Arial" pitchFamily="34" charset="0"/>
              </a:rPr>
              <a:t> and </a:t>
            </a:r>
            <a:r>
              <a:rPr lang="en-US" sz="3200" i="1" dirty="0">
                <a:latin typeface="Arial" pitchFamily="34" charset="0"/>
                <a:cs typeface="Arial" pitchFamily="34" charset="0"/>
              </a:rPr>
              <a:t>communion</a:t>
            </a:r>
            <a:r>
              <a:rPr lang="en-US" sz="3200" dirty="0">
                <a:latin typeface="Arial" pitchFamily="34" charset="0"/>
                <a:cs typeface="Arial" pitchFamily="34" charset="0"/>
              </a:rPr>
              <a:t>.</a:t>
            </a:r>
            <a:br>
              <a:rPr lang="en-US" sz="3200" dirty="0">
                <a:latin typeface="Arial" pitchFamily="34" charset="0"/>
                <a:cs typeface="Arial" pitchFamily="34" charset="0"/>
              </a:rPr>
            </a:br>
            <a:r>
              <a:rPr lang="en-US" sz="3200" dirty="0">
                <a:solidFill>
                  <a:schemeClr val="accent2">
                    <a:lumMod val="50000"/>
                  </a:schemeClr>
                </a:solidFill>
                <a:latin typeface="Arial" pitchFamily="34" charset="0"/>
                <a:cs typeface="Arial" pitchFamily="34" charset="0"/>
              </a:rPr>
              <a:t>Sanskrit </a:t>
            </a:r>
            <a:r>
              <a:rPr lang="en-US" sz="3200" dirty="0">
                <a:latin typeface="Arial" pitchFamily="34" charset="0"/>
                <a:cs typeface="Arial" pitchFamily="34" charset="0"/>
              </a:rPr>
              <a:t>(Hinduism) - words like </a:t>
            </a:r>
            <a:r>
              <a:rPr lang="en-US" sz="3200" i="1" dirty="0">
                <a:latin typeface="Arial" pitchFamily="34" charset="0"/>
                <a:cs typeface="Arial" pitchFamily="34" charset="0"/>
                <a:hlinkClick r:id="rId2" tooltip="Guru"/>
              </a:rPr>
              <a:t>guru</a:t>
            </a:r>
            <a:r>
              <a:rPr lang="en-US" sz="3200" dirty="0">
                <a:latin typeface="Arial" pitchFamily="34" charset="0"/>
                <a:cs typeface="Arial" pitchFamily="34" charset="0"/>
              </a:rPr>
              <a:t> (</a:t>
            </a:r>
            <a:r>
              <a:rPr lang="en-US" sz="3200" i="1" dirty="0">
                <a:latin typeface="Arial" pitchFamily="34" charset="0"/>
                <a:cs typeface="Arial" pitchFamily="34" charset="0"/>
              </a:rPr>
              <a:t>teacher</a:t>
            </a:r>
            <a:r>
              <a:rPr lang="en-US" sz="3200" dirty="0">
                <a:latin typeface="Arial" pitchFamily="34" charset="0"/>
                <a:cs typeface="Arial" pitchFamily="34" charset="0"/>
              </a:rPr>
              <a:t>)</a:t>
            </a:r>
            <a:br>
              <a:rPr lang="en-US" sz="3200" dirty="0">
                <a:latin typeface="Arial" pitchFamily="34" charset="0"/>
                <a:cs typeface="Arial" pitchFamily="34" charset="0"/>
              </a:rPr>
            </a:br>
            <a:r>
              <a:rPr lang="en-US" sz="3200" dirty="0">
                <a:solidFill>
                  <a:schemeClr val="accent2">
                    <a:lumMod val="50000"/>
                  </a:schemeClr>
                </a:solidFill>
                <a:latin typeface="Arial" pitchFamily="34" charset="0"/>
                <a:cs typeface="Arial" pitchFamily="34" charset="0"/>
              </a:rPr>
              <a:t>Science</a:t>
            </a:r>
            <a:r>
              <a:rPr lang="en-US" sz="3200" dirty="0">
                <a:latin typeface="Arial" pitchFamily="34" charset="0"/>
                <a:cs typeface="Arial" pitchFamily="34" charset="0"/>
              </a:rPr>
              <a:t> (Latin) - medicine (itself a Latin loanword) uses a large vocabulary of Latin terms (</a:t>
            </a:r>
            <a:r>
              <a:rPr lang="en-US" sz="3200" dirty="0">
                <a:latin typeface="Arial" pitchFamily="34" charset="0"/>
                <a:cs typeface="Arial" pitchFamily="34" charset="0"/>
                <a:hlinkClick r:id="rId3" tooltip="Sternum"/>
              </a:rPr>
              <a:t>sternum</a:t>
            </a:r>
            <a:r>
              <a:rPr lang="en-US" sz="3200" dirty="0">
                <a:latin typeface="Arial" pitchFamily="34" charset="0"/>
                <a:cs typeface="Arial" pitchFamily="34" charset="0"/>
              </a:rPr>
              <a:t>, </a:t>
            </a:r>
            <a:r>
              <a:rPr lang="en-US" sz="3200" dirty="0">
                <a:latin typeface="Arial" pitchFamily="34" charset="0"/>
                <a:cs typeface="Arial" pitchFamily="34" charset="0"/>
                <a:hlinkClick r:id="rId4" tooltip="Vermiform appendix"/>
              </a:rPr>
              <a:t>appendix</a:t>
            </a:r>
            <a:r>
              <a:rPr lang="en-US" sz="3200" dirty="0">
                <a:latin typeface="Arial" pitchFamily="34" charset="0"/>
                <a:cs typeface="Arial" pitchFamily="34" charset="0"/>
              </a:rPr>
              <a:t>), as a result of medieval advances in medical science being conducted in Latin - even if some of the earliest Latin medical texts were translations from Greek and Arabic.</a:t>
            </a:r>
            <a:br>
              <a:rPr lang="en-US" sz="3200" dirty="0">
                <a:latin typeface="Arial" pitchFamily="34" charset="0"/>
                <a:cs typeface="Arial" pitchFamily="34" charset="0"/>
              </a:rPr>
            </a:br>
            <a:endParaRPr lang="ar-IQ" sz="3200" dirty="0">
              <a:latin typeface="Arial" pitchFamily="34" charset="0"/>
              <a:cs typeface="Arial" pitchFamily="34" charset="0"/>
            </a:endParaRPr>
          </a:p>
        </p:txBody>
      </p:sp>
    </p:spTree>
    <p:extLst>
      <p:ext uri="{BB962C8B-B14F-4D97-AF65-F5344CB8AC3E}">
        <p14:creationId xmlns:p14="http://schemas.microsoft.com/office/powerpoint/2010/main" val="424450625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88640"/>
            <a:ext cx="8856984" cy="6408712"/>
          </a:xfrm>
        </p:spPr>
        <p:txBody>
          <a:bodyPr/>
          <a:lstStyle/>
          <a:p>
            <a:pPr>
              <a:lnSpc>
                <a:spcPct val="150000"/>
              </a:lnSpc>
            </a:pPr>
            <a:r>
              <a:rPr lang="en-US" sz="3200" b="1" dirty="0" smtClean="0">
                <a:latin typeface="Arial" pitchFamily="34" charset="0"/>
                <a:cs typeface="Arial" pitchFamily="34" charset="0"/>
              </a:rPr>
              <a:t>Broadening</a:t>
            </a:r>
            <a:r>
              <a:rPr lang="en-US" sz="3200" dirty="0" smtClean="0">
                <a:latin typeface="Arial" pitchFamily="34" charset="0"/>
                <a:cs typeface="Arial" pitchFamily="34" charset="0"/>
              </a:rPr>
              <a:t> </a:t>
            </a:r>
            <a:br>
              <a:rPr lang="en-US" sz="3200" dirty="0" smtClean="0">
                <a:latin typeface="Arial" pitchFamily="34" charset="0"/>
                <a:cs typeface="Arial" pitchFamily="34" charset="0"/>
              </a:rPr>
            </a:br>
            <a:r>
              <a:rPr lang="en-US" sz="3200" dirty="0" smtClean="0">
                <a:latin typeface="Arial" pitchFamily="34" charset="0"/>
                <a:cs typeface="Arial" pitchFamily="34" charset="0"/>
              </a:rPr>
              <a:t> The </a:t>
            </a:r>
            <a:r>
              <a:rPr lang="en-US" sz="3200" dirty="0">
                <a:latin typeface="Arial" pitchFamily="34" charset="0"/>
                <a:cs typeface="Arial" pitchFamily="34" charset="0"/>
              </a:rPr>
              <a:t>process by which </a:t>
            </a:r>
            <a:r>
              <a:rPr lang="en-US" sz="3200" dirty="0" smtClean="0">
                <a:latin typeface="Arial" pitchFamily="34" charset="0"/>
                <a:cs typeface="Arial" pitchFamily="34" charset="0"/>
              </a:rPr>
              <a:t>the</a:t>
            </a:r>
            <a:r>
              <a:rPr lang="en-US" sz="3200" dirty="0">
                <a:latin typeface="Arial" pitchFamily="34" charset="0"/>
                <a:cs typeface="Arial" pitchFamily="34" charset="0"/>
              </a:rPr>
              <a:t> </a:t>
            </a:r>
            <a:r>
              <a:rPr lang="en-US" sz="3200" dirty="0" smtClean="0">
                <a:latin typeface="Arial" pitchFamily="34" charset="0"/>
                <a:cs typeface="Arial" pitchFamily="34" charset="0"/>
              </a:rPr>
              <a:t>meaning</a:t>
            </a:r>
            <a:r>
              <a:rPr lang="en-US" sz="3200" dirty="0">
                <a:latin typeface="Arial" pitchFamily="34" charset="0"/>
                <a:cs typeface="Arial" pitchFamily="34" charset="0"/>
              </a:rPr>
              <a:t> of </a:t>
            </a:r>
            <a:r>
              <a:rPr lang="en-US" sz="3200" dirty="0" smtClean="0">
                <a:latin typeface="Arial" pitchFamily="34" charset="0"/>
                <a:cs typeface="Arial" pitchFamily="34" charset="0"/>
              </a:rPr>
              <a:t>a</a:t>
            </a:r>
            <a:r>
              <a:rPr lang="en-US" sz="3200" dirty="0">
                <a:latin typeface="Arial" pitchFamily="34" charset="0"/>
                <a:cs typeface="Arial" pitchFamily="34" charset="0"/>
              </a:rPr>
              <a:t> </a:t>
            </a:r>
            <a:r>
              <a:rPr lang="en-US" sz="3200" dirty="0" smtClean="0">
                <a:latin typeface="Arial" pitchFamily="34" charset="0"/>
                <a:cs typeface="Arial" pitchFamily="34" charset="0"/>
              </a:rPr>
              <a:t>word</a:t>
            </a:r>
            <a:r>
              <a:rPr lang="en-US" sz="3200" dirty="0">
                <a:latin typeface="Arial" pitchFamily="34" charset="0"/>
                <a:cs typeface="Arial" pitchFamily="34" charset="0"/>
              </a:rPr>
              <a:t> becomes broader or more inclusive than its earlier meaning. Also known as </a:t>
            </a:r>
            <a:r>
              <a:rPr lang="en-US" sz="3200" i="1" dirty="0">
                <a:latin typeface="Arial" pitchFamily="34" charset="0"/>
                <a:cs typeface="Arial" pitchFamily="34" charset="0"/>
              </a:rPr>
              <a:t>generalization</a:t>
            </a:r>
            <a:r>
              <a:rPr lang="en-US" sz="3200" dirty="0">
                <a:latin typeface="Arial" pitchFamily="34" charset="0"/>
                <a:cs typeface="Arial" pitchFamily="34" charset="0"/>
              </a:rPr>
              <a:t> </a:t>
            </a:r>
            <a:r>
              <a:rPr lang="en-US" sz="3200" dirty="0" smtClean="0">
                <a:latin typeface="Arial" pitchFamily="34" charset="0"/>
                <a:cs typeface="Arial" pitchFamily="34" charset="0"/>
              </a:rPr>
              <a:t>or </a:t>
            </a:r>
            <a:r>
              <a:rPr lang="en-US" sz="3200" i="1" dirty="0" smtClean="0">
                <a:latin typeface="Arial" pitchFamily="34" charset="0"/>
                <a:cs typeface="Arial" pitchFamily="34" charset="0"/>
              </a:rPr>
              <a:t>extension</a:t>
            </a:r>
            <a:r>
              <a:rPr lang="en-US" sz="3200" dirty="0" smtClean="0">
                <a:latin typeface="Arial" pitchFamily="34" charset="0"/>
                <a:cs typeface="Arial" pitchFamily="34" charset="0"/>
              </a:rPr>
              <a:t>.</a:t>
            </a:r>
            <a:r>
              <a:rPr lang="en-US" sz="3200" dirty="0">
                <a:latin typeface="Arial" pitchFamily="34" charset="0"/>
                <a:cs typeface="Arial" pitchFamily="34" charset="0"/>
              </a:rPr>
              <a:t/>
            </a:r>
            <a:br>
              <a:rPr lang="en-US" sz="3200" dirty="0">
                <a:latin typeface="Arial" pitchFamily="34" charset="0"/>
                <a:cs typeface="Arial" pitchFamily="34" charset="0"/>
              </a:rPr>
            </a:br>
            <a:r>
              <a:rPr lang="ar-IQ" sz="3200" dirty="0">
                <a:latin typeface="Arial" pitchFamily="34" charset="0"/>
                <a:cs typeface="Arial" pitchFamily="34" charset="0"/>
              </a:rPr>
              <a:t> </a:t>
            </a:r>
            <a:r>
              <a:rPr lang="en-US" sz="3200" dirty="0">
                <a:latin typeface="Arial" pitchFamily="34" charset="0"/>
                <a:cs typeface="Arial" pitchFamily="34" charset="0"/>
              </a:rPr>
              <a:t>‘holy day’ is nowadays used to refer to ‘holiday’ or any general break from work.</a:t>
            </a:r>
            <a:br>
              <a:rPr lang="en-US" sz="3200" dirty="0">
                <a:latin typeface="Arial" pitchFamily="34" charset="0"/>
                <a:cs typeface="Arial" pitchFamily="34" charset="0"/>
              </a:rPr>
            </a:br>
            <a:endParaRPr lang="ar-IQ" sz="3200" dirty="0">
              <a:latin typeface="Arial" pitchFamily="34" charset="0"/>
              <a:cs typeface="Arial" pitchFamily="34" charset="0"/>
            </a:endParaRPr>
          </a:p>
        </p:txBody>
      </p:sp>
    </p:spTree>
    <p:extLst>
      <p:ext uri="{BB962C8B-B14F-4D97-AF65-F5344CB8AC3E}">
        <p14:creationId xmlns:p14="http://schemas.microsoft.com/office/powerpoint/2010/main" val="396768948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88640"/>
            <a:ext cx="8784976" cy="6480720"/>
          </a:xfrm>
        </p:spPr>
        <p:txBody>
          <a:bodyPr/>
          <a:lstStyle/>
          <a:p>
            <a:pPr>
              <a:lnSpc>
                <a:spcPct val="150000"/>
              </a:lnSpc>
            </a:pPr>
            <a:r>
              <a:rPr lang="en-US" sz="2800" b="1" dirty="0">
                <a:latin typeface="Arial" pitchFamily="34" charset="0"/>
                <a:cs typeface="Arial" pitchFamily="34" charset="0"/>
              </a:rPr>
              <a:t>narrowing</a:t>
            </a:r>
            <a:r>
              <a:rPr lang="en-US" sz="2800" dirty="0">
                <a:latin typeface="Arial" pitchFamily="34" charset="0"/>
                <a:cs typeface="Arial" pitchFamily="34" charset="0"/>
              </a:rPr>
              <a:t> takes place when a word comes to refer to only part of the original meaning. The history of the word </a:t>
            </a:r>
            <a:r>
              <a:rPr lang="en-US" sz="2800" i="1" dirty="0">
                <a:latin typeface="Arial" pitchFamily="34" charset="0"/>
                <a:cs typeface="Arial" pitchFamily="34" charset="0"/>
              </a:rPr>
              <a:t>hound</a:t>
            </a:r>
            <a:r>
              <a:rPr lang="en-US" sz="2800" dirty="0">
                <a:latin typeface="Arial" pitchFamily="34" charset="0"/>
                <a:cs typeface="Arial" pitchFamily="34" charset="0"/>
              </a:rPr>
              <a:t> in English neatly illustrates this process</a:t>
            </a:r>
            <a:r>
              <a:rPr lang="en-US" sz="2800" dirty="0" smtClean="0">
                <a:latin typeface="Arial" pitchFamily="34" charset="0"/>
                <a:cs typeface="Arial" pitchFamily="34" charset="0"/>
              </a:rPr>
              <a:t>. </a:t>
            </a:r>
            <a:r>
              <a:rPr lang="en-US" sz="2800" dirty="0">
                <a:latin typeface="Arial" pitchFamily="34" charset="0"/>
                <a:cs typeface="Arial" pitchFamily="34" charset="0"/>
              </a:rPr>
              <a:t>I</a:t>
            </a:r>
            <a:r>
              <a:rPr lang="en-US" sz="2800" dirty="0" smtClean="0">
                <a:latin typeface="Arial" pitchFamily="34" charset="0"/>
                <a:cs typeface="Arial" pitchFamily="34" charset="0"/>
              </a:rPr>
              <a:t>t </a:t>
            </a:r>
            <a:r>
              <a:rPr lang="en-US" sz="2800" dirty="0">
                <a:latin typeface="Arial" pitchFamily="34" charset="0"/>
                <a:cs typeface="Arial" pitchFamily="34" charset="0"/>
              </a:rPr>
              <a:t>was the generic word for any kind of dog at all</a:t>
            </a:r>
            <a:r>
              <a:rPr lang="en-US" sz="2800" dirty="0" smtClean="0">
                <a:latin typeface="Arial" pitchFamily="34" charset="0"/>
                <a:cs typeface="Arial" pitchFamily="34" charset="0"/>
              </a:rPr>
              <a:t>.</a:t>
            </a:r>
            <a:r>
              <a:rPr lang="en-US" sz="2800" dirty="0">
                <a:latin typeface="Arial" pitchFamily="34" charset="0"/>
                <a:cs typeface="Arial" pitchFamily="34" charset="0"/>
              </a:rPr>
              <a:t> </a:t>
            </a:r>
            <a:r>
              <a:rPr lang="en-US" sz="2800" dirty="0" smtClean="0">
                <a:latin typeface="Arial" pitchFamily="34" charset="0"/>
                <a:cs typeface="Arial" pitchFamily="34" charset="0"/>
              </a:rPr>
              <a:t>In </a:t>
            </a:r>
            <a:r>
              <a:rPr lang="en-US" sz="2800" dirty="0">
                <a:latin typeface="Arial" pitchFamily="34" charset="0"/>
                <a:cs typeface="Arial" pitchFamily="34" charset="0"/>
              </a:rPr>
              <a:t>German, where the word </a:t>
            </a:r>
            <a:r>
              <a:rPr lang="en-US" sz="2800" i="1" dirty="0" err="1">
                <a:latin typeface="Arial" pitchFamily="34" charset="0"/>
                <a:cs typeface="Arial" pitchFamily="34" charset="0"/>
              </a:rPr>
              <a:t>Hund</a:t>
            </a:r>
            <a:r>
              <a:rPr lang="en-US" sz="2800" dirty="0">
                <a:latin typeface="Arial" pitchFamily="34" charset="0"/>
                <a:cs typeface="Arial" pitchFamily="34" charset="0"/>
              </a:rPr>
              <a:t> simply means 'dog.' Over the centuries, however, the meaning of </a:t>
            </a:r>
            <a:r>
              <a:rPr lang="en-US" sz="2800" i="1" dirty="0" err="1">
                <a:latin typeface="Arial" pitchFamily="34" charset="0"/>
                <a:cs typeface="Arial" pitchFamily="34" charset="0"/>
              </a:rPr>
              <a:t>hund</a:t>
            </a:r>
            <a:r>
              <a:rPr lang="en-US" sz="2800" dirty="0">
                <a:latin typeface="Arial" pitchFamily="34" charset="0"/>
                <a:cs typeface="Arial" pitchFamily="34" charset="0"/>
              </a:rPr>
              <a:t> </a:t>
            </a:r>
            <a:r>
              <a:rPr lang="en-US" sz="2800" dirty="0" smtClean="0">
                <a:latin typeface="Arial" pitchFamily="34" charset="0"/>
                <a:cs typeface="Arial" pitchFamily="34" charset="0"/>
              </a:rPr>
              <a:t> in </a:t>
            </a:r>
            <a:r>
              <a:rPr lang="en-US" sz="2800" dirty="0">
                <a:latin typeface="Arial" pitchFamily="34" charset="0"/>
                <a:cs typeface="Arial" pitchFamily="34" charset="0"/>
              </a:rPr>
              <a:t>English has become restricted to just those dogs used to chase </a:t>
            </a:r>
            <a:r>
              <a:rPr lang="en-US" sz="2800" dirty="0" smtClean="0">
                <a:latin typeface="Arial" pitchFamily="34" charset="0"/>
                <a:cs typeface="Arial" pitchFamily="34" charset="0"/>
              </a:rPr>
              <a:t>.</a:t>
            </a:r>
            <a:br>
              <a:rPr lang="en-US" sz="2800" dirty="0" smtClean="0">
                <a:latin typeface="Arial" pitchFamily="34" charset="0"/>
                <a:cs typeface="Arial" pitchFamily="34" charset="0"/>
              </a:rPr>
            </a:br>
            <a:r>
              <a:rPr lang="en-US" sz="2800" dirty="0" smtClean="0">
                <a:latin typeface="Arial" pitchFamily="34" charset="0"/>
                <a:cs typeface="Arial" pitchFamily="34" charset="0"/>
              </a:rPr>
              <a:t>Example - wife</a:t>
            </a:r>
            <a:r>
              <a:rPr lang="en-US" sz="2800" dirty="0">
                <a:latin typeface="Arial" pitchFamily="34" charset="0"/>
                <a:cs typeface="Arial" pitchFamily="34" charset="0"/>
              </a:rPr>
              <a:t>’ could be used to refer to any </a:t>
            </a:r>
            <a:r>
              <a:rPr lang="en-US" sz="2800" dirty="0" smtClean="0">
                <a:latin typeface="Arial" pitchFamily="34" charset="0"/>
                <a:cs typeface="Arial" pitchFamily="34" charset="0"/>
              </a:rPr>
              <a:t>woman  </a:t>
            </a:r>
            <a:r>
              <a:rPr lang="en-US" sz="2800" dirty="0">
                <a:latin typeface="Arial" pitchFamily="34" charset="0"/>
                <a:cs typeface="Arial" pitchFamily="34" charset="0"/>
              </a:rPr>
              <a:t>.</a:t>
            </a:r>
            <a:endParaRPr lang="ar-IQ" sz="2800" dirty="0">
              <a:latin typeface="Arial" pitchFamily="34" charset="0"/>
              <a:cs typeface="Arial" pitchFamily="34" charset="0"/>
            </a:endParaRPr>
          </a:p>
        </p:txBody>
      </p:sp>
    </p:spTree>
    <p:extLst>
      <p:ext uri="{BB962C8B-B14F-4D97-AF65-F5344CB8AC3E}">
        <p14:creationId xmlns:p14="http://schemas.microsoft.com/office/powerpoint/2010/main" val="38072470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066856" cy="5616624"/>
          </a:xfrm>
        </p:spPr>
        <p:txBody>
          <a:bodyPr/>
          <a:lstStyle/>
          <a:p>
            <a:pPr>
              <a:lnSpc>
                <a:spcPct val="150000"/>
              </a:lnSpc>
            </a:pPr>
            <a:r>
              <a:rPr lang="en-US" sz="3200" dirty="0" smtClean="0">
                <a:solidFill>
                  <a:srgbClr val="FF0000"/>
                </a:solidFill>
                <a:latin typeface="Arial Rounded MT Bold" pitchFamily="34" charset="0"/>
              </a:rPr>
              <a:t>Sir William Jones </a:t>
            </a:r>
            <a:r>
              <a:rPr lang="en-US" sz="3200" dirty="0" smtClean="0">
                <a:latin typeface="Arial" pitchFamily="34" charset="0"/>
                <a:cs typeface="Arial" pitchFamily="34" charset="0"/>
              </a:rPr>
              <a:t>suggested that a number of languages from  very different geographical areas must have some in common.</a:t>
            </a:r>
            <a:endParaRPr lang="ar-IQ" sz="3200" dirty="0">
              <a:latin typeface="Arial" pitchFamily="34" charset="0"/>
              <a:cs typeface="Arial" pitchFamily="34" charset="0"/>
            </a:endParaRPr>
          </a:p>
        </p:txBody>
      </p:sp>
    </p:spTree>
    <p:extLst>
      <p:ext uri="{BB962C8B-B14F-4D97-AF65-F5344CB8AC3E}">
        <p14:creationId xmlns:p14="http://schemas.microsoft.com/office/powerpoint/2010/main" val="24796482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ar-IQ"/>
          </a:p>
        </p:txBody>
      </p:sp>
      <p:graphicFrame>
        <p:nvGraphicFramePr>
          <p:cNvPr id="4" name="Object 3"/>
          <p:cNvGraphicFramePr>
            <a:graphicFrameLocks noChangeAspect="1"/>
          </p:cNvGraphicFramePr>
          <p:nvPr>
            <p:extLst>
              <p:ext uri="{D42A27DB-BD31-4B8C-83A1-F6EECF244321}">
                <p14:modId xmlns:p14="http://schemas.microsoft.com/office/powerpoint/2010/main" val="818123309"/>
              </p:ext>
            </p:extLst>
          </p:nvPr>
        </p:nvGraphicFramePr>
        <p:xfrm>
          <a:off x="149225" y="333375"/>
          <a:ext cx="8964613" cy="6408738"/>
        </p:xfrm>
        <a:graphic>
          <a:graphicData uri="http://schemas.openxmlformats.org/presentationml/2006/ole">
            <mc:AlternateContent xmlns:mc="http://schemas.openxmlformats.org/markup-compatibility/2006">
              <mc:Choice xmlns:v="urn:schemas-microsoft-com:vml" Requires="v">
                <p:oleObj spid="_x0000_s6183" name="Document" r:id="rId3" imgW="9627479" imgH="5558397" progId="Word.Document.8">
                  <p:embed/>
                </p:oleObj>
              </mc:Choice>
              <mc:Fallback>
                <p:oleObj name="Document" r:id="rId3" imgW="9627479" imgH="5558397" progId="Word.Document.8">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9225" y="333375"/>
                        <a:ext cx="8964613" cy="6408738"/>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336895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371600"/>
            <a:ext cx="7010400" cy="3929608"/>
          </a:xfrm>
        </p:spPr>
        <p:txBody>
          <a:bodyPr/>
          <a:lstStyle/>
          <a:p>
            <a:endParaRPr lang="ar-IQ"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88640"/>
            <a:ext cx="8712968" cy="6408712"/>
          </a:xfrm>
          <a:prstGeom prst="rect">
            <a:avLst/>
          </a:prstGeom>
        </p:spPr>
      </p:pic>
    </p:spTree>
    <p:extLst>
      <p:ext uri="{BB962C8B-B14F-4D97-AF65-F5344CB8AC3E}">
        <p14:creationId xmlns:p14="http://schemas.microsoft.com/office/powerpoint/2010/main" val="15049467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371600"/>
            <a:ext cx="7010400" cy="3857600"/>
          </a:xfrm>
        </p:spPr>
        <p:txBody>
          <a:bodyPr/>
          <a:lstStyle/>
          <a:p>
            <a:endParaRPr lang="ar-IQ"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476672"/>
            <a:ext cx="8496944" cy="5976664"/>
          </a:xfrm>
          <a:prstGeom prst="rect">
            <a:avLst/>
          </a:prstGeom>
        </p:spPr>
      </p:pic>
    </p:spTree>
    <p:extLst>
      <p:ext uri="{BB962C8B-B14F-4D97-AF65-F5344CB8AC3E}">
        <p14:creationId xmlns:p14="http://schemas.microsoft.com/office/powerpoint/2010/main" val="6395318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332656"/>
            <a:ext cx="8712968" cy="6120680"/>
          </a:xfrm>
        </p:spPr>
        <p:txBody>
          <a:bodyPr/>
          <a:lstStyle/>
          <a:p>
            <a:pPr>
              <a:lnSpc>
                <a:spcPct val="150000"/>
              </a:lnSpc>
            </a:pPr>
            <a:r>
              <a:rPr lang="en-US" sz="3600" dirty="0" smtClean="0">
                <a:solidFill>
                  <a:srgbClr val="FF0000"/>
                </a:solidFill>
                <a:latin typeface="Arial Rounded MT Bold" pitchFamily="34" charset="0"/>
              </a:rPr>
              <a:t>Family Connections</a:t>
            </a:r>
            <a:br>
              <a:rPr lang="en-US" sz="3600" dirty="0" smtClean="0">
                <a:solidFill>
                  <a:srgbClr val="FF0000"/>
                </a:solidFill>
                <a:latin typeface="Arial Rounded MT Bold" pitchFamily="34" charset="0"/>
              </a:rPr>
            </a:br>
            <a:r>
              <a:rPr lang="en-US" sz="3600" dirty="0" smtClean="0">
                <a:latin typeface="Arial Rounded MT Bold" pitchFamily="34" charset="0"/>
              </a:rPr>
              <a:t/>
            </a:r>
            <a:br>
              <a:rPr lang="en-US" sz="3600" dirty="0" smtClean="0">
                <a:latin typeface="Arial Rounded MT Bold" pitchFamily="34" charset="0"/>
              </a:rPr>
            </a:br>
            <a:r>
              <a:rPr lang="ar-IQ" sz="3600" smtClean="0">
                <a:latin typeface="Arial Rounded MT Bold" pitchFamily="34" charset="0"/>
              </a:rPr>
              <a:t>                      </a:t>
            </a:r>
            <a:r>
              <a:rPr lang="en-US" sz="3600" u="sng" dirty="0" err="1" smtClean="0">
                <a:solidFill>
                  <a:schemeClr val="accent4">
                    <a:lumMod val="10000"/>
                  </a:schemeClr>
                </a:solidFill>
                <a:latin typeface="Arial Rounded MT Bold" pitchFamily="34" charset="0"/>
              </a:rPr>
              <a:t>Sanskirt</a:t>
            </a:r>
            <a:r>
              <a:rPr lang="en-US" sz="3600" u="sng" dirty="0" smtClean="0">
                <a:solidFill>
                  <a:schemeClr val="accent4">
                    <a:lumMod val="10000"/>
                  </a:schemeClr>
                </a:solidFill>
                <a:latin typeface="Arial Rounded MT Bold" pitchFamily="34" charset="0"/>
              </a:rPr>
              <a:t>   </a:t>
            </a:r>
            <a:r>
              <a:rPr lang="en-US" sz="3600" u="sng" dirty="0" smtClean="0">
                <a:solidFill>
                  <a:srgbClr val="7030A0"/>
                </a:solidFill>
                <a:latin typeface="Arial Rounded MT Bold" pitchFamily="34" charset="0"/>
              </a:rPr>
              <a:t>Latin</a:t>
            </a:r>
            <a:r>
              <a:rPr lang="en-US" sz="3600" u="sng" dirty="0" smtClean="0">
                <a:solidFill>
                  <a:schemeClr val="accent4">
                    <a:lumMod val="10000"/>
                  </a:schemeClr>
                </a:solidFill>
                <a:latin typeface="Arial Rounded MT Bold" pitchFamily="34" charset="0"/>
              </a:rPr>
              <a:t>   </a:t>
            </a:r>
            <a:r>
              <a:rPr lang="en-US" sz="3600" u="sng" dirty="0" smtClean="0">
                <a:solidFill>
                  <a:schemeClr val="accent2"/>
                </a:solidFill>
                <a:latin typeface="Arial Rounded MT Bold" pitchFamily="34" charset="0"/>
              </a:rPr>
              <a:t>Greek</a:t>
            </a:r>
            <a:br>
              <a:rPr lang="en-US" sz="3600" u="sng" dirty="0" smtClean="0">
                <a:solidFill>
                  <a:schemeClr val="accent2"/>
                </a:solidFill>
                <a:latin typeface="Arial Rounded MT Bold" pitchFamily="34" charset="0"/>
              </a:rPr>
            </a:br>
            <a:r>
              <a:rPr lang="en-US" sz="3200" dirty="0" err="1" smtClean="0">
                <a:solidFill>
                  <a:schemeClr val="accent4">
                    <a:lumMod val="10000"/>
                  </a:schemeClr>
                </a:solidFill>
                <a:latin typeface="Arial Rounded MT Bold" pitchFamily="34" charset="0"/>
              </a:rPr>
              <a:t>pitar</a:t>
            </a:r>
            <a:r>
              <a:rPr lang="en-US" sz="3200" dirty="0" smtClean="0">
                <a:solidFill>
                  <a:schemeClr val="accent4">
                    <a:lumMod val="10000"/>
                  </a:schemeClr>
                </a:solidFill>
                <a:latin typeface="Arial Rounded MT Bold" pitchFamily="34" charset="0"/>
              </a:rPr>
              <a:t>       </a:t>
            </a:r>
            <a:r>
              <a:rPr lang="en-US" sz="3200" dirty="0" smtClean="0">
                <a:latin typeface="Arial Rounded MT Bold" pitchFamily="34" charset="0"/>
              </a:rPr>
              <a:t>   </a:t>
            </a:r>
            <a:r>
              <a:rPr lang="en-US" sz="3200" dirty="0" smtClean="0">
                <a:solidFill>
                  <a:srgbClr val="7030A0"/>
                </a:solidFill>
                <a:latin typeface="Arial Rounded MT Bold" pitchFamily="34" charset="0"/>
              </a:rPr>
              <a:t>pater</a:t>
            </a:r>
            <a:r>
              <a:rPr lang="en-US" sz="3200" dirty="0" smtClean="0">
                <a:latin typeface="Arial Rounded MT Bold" pitchFamily="34" charset="0"/>
              </a:rPr>
              <a:t>     </a:t>
            </a:r>
            <a:r>
              <a:rPr lang="en-US" sz="3200" dirty="0" err="1" smtClean="0">
                <a:solidFill>
                  <a:schemeClr val="accent2"/>
                </a:solidFill>
                <a:latin typeface="Arial Rounded MT Bold" pitchFamily="34" charset="0"/>
              </a:rPr>
              <a:t>pater</a:t>
            </a:r>
            <a:r>
              <a:rPr lang="en-US" sz="3200" dirty="0" smtClean="0">
                <a:latin typeface="Arial Rounded MT Bold" pitchFamily="34" charset="0"/>
              </a:rPr>
              <a:t>          ( father )</a:t>
            </a:r>
            <a:br>
              <a:rPr lang="en-US" sz="3200" dirty="0" smtClean="0">
                <a:latin typeface="Arial Rounded MT Bold" pitchFamily="34" charset="0"/>
              </a:rPr>
            </a:br>
            <a:r>
              <a:rPr lang="en-US" sz="3200" dirty="0" smtClean="0">
                <a:latin typeface="Arial Rounded MT Bold" pitchFamily="34" charset="0"/>
              </a:rPr>
              <a:t>     </a:t>
            </a:r>
            <a:r>
              <a:rPr lang="en-US" sz="3200" dirty="0" err="1" smtClean="0">
                <a:solidFill>
                  <a:schemeClr val="accent4">
                    <a:lumMod val="10000"/>
                  </a:schemeClr>
                </a:solidFill>
                <a:latin typeface="Arial Rounded MT Bold" pitchFamily="34" charset="0"/>
              </a:rPr>
              <a:t>bhratar</a:t>
            </a:r>
            <a:r>
              <a:rPr lang="en-US" sz="3200" dirty="0" smtClean="0">
                <a:solidFill>
                  <a:schemeClr val="accent4">
                    <a:lumMod val="10000"/>
                  </a:schemeClr>
                </a:solidFill>
                <a:latin typeface="Arial Rounded MT Bold" pitchFamily="34" charset="0"/>
              </a:rPr>
              <a:t> </a:t>
            </a:r>
            <a:r>
              <a:rPr lang="en-US" sz="3200" dirty="0" smtClean="0">
                <a:latin typeface="Arial Rounded MT Bold" pitchFamily="34" charset="0"/>
              </a:rPr>
              <a:t>    </a:t>
            </a:r>
            <a:r>
              <a:rPr lang="en-US" sz="3200" dirty="0" smtClean="0">
                <a:solidFill>
                  <a:srgbClr val="7030A0"/>
                </a:solidFill>
                <a:latin typeface="Arial Rounded MT Bold" pitchFamily="34" charset="0"/>
              </a:rPr>
              <a:t>frater</a:t>
            </a:r>
            <a:r>
              <a:rPr lang="en-US" sz="3200" dirty="0" smtClean="0">
                <a:latin typeface="Arial Rounded MT Bold" pitchFamily="34" charset="0"/>
              </a:rPr>
              <a:t>     </a:t>
            </a:r>
            <a:r>
              <a:rPr lang="en-US" sz="3200" dirty="0" err="1" smtClean="0">
                <a:solidFill>
                  <a:schemeClr val="accent2"/>
                </a:solidFill>
                <a:latin typeface="Arial Rounded MT Bold" pitchFamily="34" charset="0"/>
              </a:rPr>
              <a:t>phrater</a:t>
            </a:r>
            <a:r>
              <a:rPr lang="en-US" sz="3200" dirty="0" smtClean="0">
                <a:latin typeface="Arial Rounded MT Bold" pitchFamily="34" charset="0"/>
              </a:rPr>
              <a:t>      ( brother )   </a:t>
            </a:r>
            <a:endParaRPr lang="ar-IQ" sz="3200" dirty="0">
              <a:latin typeface="Arial Rounded MT Bold" pitchFamily="34" charset="0"/>
            </a:endParaRPr>
          </a:p>
        </p:txBody>
      </p:sp>
    </p:spTree>
    <p:extLst>
      <p:ext uri="{BB962C8B-B14F-4D97-AF65-F5344CB8AC3E}">
        <p14:creationId xmlns:p14="http://schemas.microsoft.com/office/powerpoint/2010/main" val="40345181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8568952" cy="6264696"/>
          </a:xfrm>
        </p:spPr>
        <p:txBody>
          <a:bodyPr/>
          <a:lstStyle/>
          <a:p>
            <a:pPr>
              <a:lnSpc>
                <a:spcPct val="150000"/>
              </a:lnSpc>
            </a:pPr>
            <a:r>
              <a:rPr lang="en-US" sz="3200" b="1" dirty="0" smtClean="0">
                <a:latin typeface="Arial" pitchFamily="34" charset="0"/>
                <a:cs typeface="Arial" pitchFamily="34" charset="0"/>
              </a:rPr>
              <a:t>Cognates</a:t>
            </a:r>
            <a:br>
              <a:rPr lang="en-US" sz="3200" b="1" dirty="0" smtClean="0">
                <a:latin typeface="Arial" pitchFamily="34" charset="0"/>
                <a:cs typeface="Arial" pitchFamily="34" charset="0"/>
              </a:rPr>
            </a:br>
            <a:r>
              <a:rPr lang="en-US" sz="3200" dirty="0" smtClean="0">
                <a:latin typeface="Arial" pitchFamily="34" charset="0"/>
                <a:cs typeface="Arial" pitchFamily="34" charset="0"/>
              </a:rPr>
              <a:t/>
            </a:r>
            <a:br>
              <a:rPr lang="en-US" sz="3200" dirty="0" smtClean="0">
                <a:latin typeface="Arial" pitchFamily="34" charset="0"/>
                <a:cs typeface="Arial" pitchFamily="34" charset="0"/>
              </a:rPr>
            </a:br>
            <a:r>
              <a:rPr lang="en-US" sz="3200" dirty="0" smtClean="0">
                <a:latin typeface="Arial" pitchFamily="34" charset="0"/>
                <a:cs typeface="Arial" pitchFamily="34" charset="0"/>
              </a:rPr>
              <a:t>A cognate of a word in one language is a word </a:t>
            </a:r>
            <a:r>
              <a:rPr lang="ar-IQ" sz="3200" dirty="0" smtClean="0">
                <a:latin typeface="Arial" pitchFamily="34" charset="0"/>
                <a:cs typeface="Arial" pitchFamily="34" charset="0"/>
              </a:rPr>
              <a:t> </a:t>
            </a:r>
            <a:r>
              <a:rPr lang="en-US" sz="3200" dirty="0" smtClean="0">
                <a:latin typeface="Arial" pitchFamily="34" charset="0"/>
                <a:cs typeface="Arial" pitchFamily="34" charset="0"/>
              </a:rPr>
              <a:t>in another language that has similar form and is or was used with a similar meaning, as </a:t>
            </a:r>
            <a:br>
              <a:rPr lang="en-US" sz="3200" dirty="0" smtClean="0">
                <a:latin typeface="Arial" pitchFamily="34" charset="0"/>
                <a:cs typeface="Arial" pitchFamily="34" charset="0"/>
              </a:rPr>
            </a:br>
            <a:r>
              <a:rPr lang="en-US" sz="3200" dirty="0" smtClean="0">
                <a:latin typeface="Arial" pitchFamily="34" charset="0"/>
                <a:cs typeface="Arial" pitchFamily="34" charset="0"/>
              </a:rPr>
              <a:t>father , mother , friend, brother     ( English )</a:t>
            </a:r>
            <a:br>
              <a:rPr lang="en-US" sz="3200" dirty="0" smtClean="0">
                <a:latin typeface="Arial" pitchFamily="34" charset="0"/>
                <a:cs typeface="Arial" pitchFamily="34" charset="0"/>
              </a:rPr>
            </a:br>
            <a:r>
              <a:rPr lang="en-US" sz="3200" dirty="0" err="1" smtClean="0">
                <a:latin typeface="Arial" pitchFamily="34" charset="0"/>
                <a:cs typeface="Arial" pitchFamily="34" charset="0"/>
              </a:rPr>
              <a:t>vater</a:t>
            </a:r>
            <a:r>
              <a:rPr lang="en-US" sz="3200" dirty="0" smtClean="0">
                <a:latin typeface="Arial" pitchFamily="34" charset="0"/>
                <a:cs typeface="Arial" pitchFamily="34" charset="0"/>
              </a:rPr>
              <a:t> , mutter,   </a:t>
            </a:r>
            <a:r>
              <a:rPr lang="en-US" sz="3200" dirty="0" err="1" smtClean="0">
                <a:latin typeface="Arial" pitchFamily="34" charset="0"/>
                <a:cs typeface="Arial" pitchFamily="34" charset="0"/>
              </a:rPr>
              <a:t>freund</a:t>
            </a:r>
            <a:r>
              <a:rPr lang="en-US" sz="3200" dirty="0" smtClean="0">
                <a:latin typeface="Arial" pitchFamily="34" charset="0"/>
                <a:cs typeface="Arial" pitchFamily="34" charset="0"/>
              </a:rPr>
              <a:t> , </a:t>
            </a:r>
            <a:r>
              <a:rPr lang="en-US" sz="3200" dirty="0" err="1" smtClean="0">
                <a:latin typeface="Arial" pitchFamily="34" charset="0"/>
                <a:cs typeface="Arial" pitchFamily="34" charset="0"/>
              </a:rPr>
              <a:t>bruder</a:t>
            </a:r>
            <a:r>
              <a:rPr lang="en-US" sz="3200" dirty="0" smtClean="0">
                <a:latin typeface="Arial" pitchFamily="34" charset="0"/>
                <a:cs typeface="Arial" pitchFamily="34" charset="0"/>
              </a:rPr>
              <a:t>    ( German )</a:t>
            </a:r>
            <a:br>
              <a:rPr lang="en-US" sz="3200" dirty="0" smtClean="0">
                <a:latin typeface="Arial" pitchFamily="34" charset="0"/>
                <a:cs typeface="Arial" pitchFamily="34" charset="0"/>
              </a:rPr>
            </a:br>
            <a:r>
              <a:rPr lang="en-US" sz="3200" dirty="0" smtClean="0">
                <a:latin typeface="Arial" pitchFamily="34" charset="0"/>
                <a:cs typeface="Arial" pitchFamily="34" charset="0"/>
              </a:rPr>
              <a:t> </a:t>
            </a:r>
            <a:endParaRPr lang="ar-IQ" sz="3200" dirty="0">
              <a:latin typeface="Arial" pitchFamily="34" charset="0"/>
              <a:cs typeface="Arial" pitchFamily="34" charset="0"/>
            </a:endParaRPr>
          </a:p>
        </p:txBody>
      </p:sp>
    </p:spTree>
    <p:extLst>
      <p:ext uri="{BB962C8B-B14F-4D97-AF65-F5344CB8AC3E}">
        <p14:creationId xmlns:p14="http://schemas.microsoft.com/office/powerpoint/2010/main" val="2803241893"/>
      </p:ext>
    </p:extLst>
  </p:cSld>
  <p:clrMapOvr>
    <a:masterClrMapping/>
  </p:clrMapOvr>
  <p:timing>
    <p:tnLst>
      <p:par>
        <p:cTn id="1" dur="indefinite" restart="never" nodeType="tmRoot"/>
      </p:par>
    </p:tnLst>
  </p:timing>
</p:sld>
</file>

<file path=ppt/theme/theme1.xml><?xml version="1.0" encoding="utf-8"?>
<a:theme xmlns:a="http://schemas.openxmlformats.org/drawingml/2006/main" name="PF93">
  <a:themeElements>
    <a:clrScheme name="">
      <a:dk1>
        <a:srgbClr val="FFFFFF"/>
      </a:dk1>
      <a:lt1>
        <a:srgbClr val="FFFFFF"/>
      </a:lt1>
      <a:dk2>
        <a:srgbClr val="FFFFFF"/>
      </a:dk2>
      <a:lt2>
        <a:srgbClr val="808080"/>
      </a:lt2>
      <a:accent1>
        <a:srgbClr val="00CC99"/>
      </a:accent1>
      <a:accent2>
        <a:srgbClr val="3333CC"/>
      </a:accent2>
      <a:accent3>
        <a:srgbClr val="FFFFFF"/>
      </a:accent3>
      <a:accent4>
        <a:srgbClr val="DADADA"/>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PF93</Template>
  <TotalTime>720</TotalTime>
  <Words>91</Words>
  <Application>Microsoft Office PowerPoint</Application>
  <PresentationFormat>On-screen Show (4:3)</PresentationFormat>
  <Paragraphs>24</Paragraphs>
  <Slides>36</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38" baseType="lpstr">
      <vt:lpstr>PF93</vt:lpstr>
      <vt:lpstr>Document</vt:lpstr>
      <vt:lpstr>Language  History and Change</vt:lpstr>
      <vt:lpstr>Family Trees</vt:lpstr>
      <vt:lpstr>PowerPoint Presentation</vt:lpstr>
      <vt:lpstr>Sir William Jones suggested that a number of languages from  very different geographical areas must have some in common.</vt:lpstr>
      <vt:lpstr>PowerPoint Presentation</vt:lpstr>
      <vt:lpstr>PowerPoint Presentation</vt:lpstr>
      <vt:lpstr>PowerPoint Presentation</vt:lpstr>
      <vt:lpstr>Family Connections                        Sanskirt   Latin   Greek pitar          pater     pater          ( father )      bhratar     frater     phrater      ( brother )   </vt:lpstr>
      <vt:lpstr>Cognates  A cognate of a word in one language is a word  in another language that has similar form and is or was used with a similar meaning, as  father , mother , friend, brother     ( English ) vater , mutter,   freund , bruder    ( German )  </vt:lpstr>
      <vt:lpstr>Comparative Reconstruction  It is a procedure that is used to reconstruct the original ( proto ) form in the common ancestral                 language. There are two principles :                                  - majority principle - most natural development principle    </vt:lpstr>
      <vt:lpstr> Sound Reconstruction                       Italian      Spanish     French       cantare      cantar       chanter      ( sing )  catena      cadena      chaine       ( chain )  cavallo     caballo      cheval        ( horse )</vt:lpstr>
      <vt:lpstr>Word Reconstruction    mube         mupe       mup    ----------   ( stream ) abadi         abati       apat      ----------  ( rock ) agana        akana      akan   ----------   ( knife )   enugu        enuku      enuk    --------- ( diamond ) </vt:lpstr>
      <vt:lpstr>Language Change  It is variation over time in a language's phonetic, morphological, semantic, syntactic , and other features.  </vt:lpstr>
      <vt:lpstr>              Causes of language change - Economy -  Analogy  - Language contact   - The medium of communication - Cultural environment - Migration / Movement - Invasion / colonialism  </vt:lpstr>
      <vt:lpstr> Old English ( Anglo-Saxon ) English language comes from the Germanic languages spoken by three tribes from northern Europe in the fifth century ; Angles , Saxons and Jutes.  In eighth to tenth centuries , the language ( Old Norse ) of Viking who settled in the coastal regions of Britain was the fourth source for English. </vt:lpstr>
      <vt:lpstr>Anglo-Saxon refers to the period of the history of the part of Great Britain that became known as England. Anglo-Saxon  is a general term referring to the Germanic peoples who came to Britain during the 5th and 6th centuries, including Angles, Saxons, Frisii  and Jutes. The term also refers to the language spoken at the time in England, which is now called Old English.</vt:lpstr>
      <vt:lpstr>PowerPoint Presentation</vt:lpstr>
      <vt:lpstr>PowerPoint Presentation</vt:lpstr>
      <vt:lpstr>PowerPoint Presentation</vt:lpstr>
      <vt:lpstr>PowerPoint Presentation</vt:lpstr>
      <vt:lpstr>PowerPoint Presentation</vt:lpstr>
      <vt:lpstr>PowerPoint Presentation</vt:lpstr>
      <vt:lpstr>Middle English  The event that marks the end of the Old English period and the beginning of the Middle English period is the arrival of the Norman French in England and their victory at Hastings under William the Conqueror in 1066. </vt:lpstr>
      <vt:lpstr>PowerPoint Presentation</vt:lpstr>
      <vt:lpstr>PowerPoint Presentation</vt:lpstr>
      <vt:lpstr>PowerPoint Presentation</vt:lpstr>
      <vt:lpstr>PowerPoint Presentation</vt:lpstr>
      <vt:lpstr>French became the language of nobility , the government, the law and civilized life in England. The language of peasants remained English . The peasants worked on the land and reared sheep, cows and swine.  </vt:lpstr>
      <vt:lpstr>Sound Changes Some changes occurred from Middle to Modern English. Some sounds disappeared resulting in the ‘silent letters’ . Word initial velar stop / K / and / g / are not pronounced before / n / .    </vt:lpstr>
      <vt:lpstr>Metathesis reversal in position of two sounds in a word ,  frist        first             hros       horse Epenthesis  addition of a sound to the middle of a word, spinel        spindle         timr        timber  Prothesis addition of a sound to the beginning of a word,  schola        escuela   </vt:lpstr>
      <vt:lpstr> Syntactic Changes Changes that involve differences between the structure of sentences in Old and Modern English.  - The subject may follow the verb or the object could be placed before the verb in Old English . - Double negation was possible in Old English.  - Loss of a large number of inflectional affixes from many parts of speech.  </vt:lpstr>
      <vt:lpstr>Semantic Changes                                                                     - Borrowing  Arts   (e.g. concerto, allegro, tempo, aria, opera,  soprano) are borrowed from Italian and ‘ballet’ from French.   Business - English exports English terms to other languages in business and technology (examples le meeting  to French).          Philosophy - derive from Greek dominance in philosophy, mathematics, linguistics, economic theory. Examples include democracy, theory and so on. </vt:lpstr>
      <vt:lpstr>Religion - religions may carry with them a large number of technical terms from the language of the originating culture.  For example: Arabic (Islam) - Arabic words like hijab Greek (Christianity) - Likewise Greek words like baptisma  have entered many languages as baptism or similar. Hebrew (Judaism) - Some terms in the Hebrew Bible have been carried into other languages due to being borrowed rather than translated in Bible translations. For example Hebrew shabbat  ("day of rest" שַׁבָּת) has been borrowed into most languages in the world: in Greek the word is Σάββατο; Latin sabbato; Spanish sábado; and in English Sabbath.  </vt:lpstr>
      <vt:lpstr> Latin (Catholicism) - Latin words like missa and communio have entered English as mass and communion. Sanskrit (Hinduism) - words like guru (teacher) Science (Latin) - medicine (itself a Latin loanword) uses a large vocabulary of Latin terms (sternum, appendix), as a result of medieval advances in medical science being conducted in Latin - even if some of the earliest Latin medical texts were translations from Greek and Arabic. </vt:lpstr>
      <vt:lpstr>Broadening   The process by which the meaning of a word becomes broader or more inclusive than its earlier meaning. Also known as generalization or extension.  ‘holy day’ is nowadays used to refer to ‘holiday’ or any general break from work. </vt:lpstr>
      <vt:lpstr>narrowing takes place when a word comes to refer to only part of the original meaning. The history of the word hound in English neatly illustrates this process. It was the generic word for any kind of dog at all. In German, where the word Hund simply means 'dog.' Over the centuries, however, the meaning of hund  in English has become restricted to just those dogs used to chase . Example - wife’ could be used to refer to any woman  .</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Language History and Change</dc:title>
  <dc:creator>DR.Ahmed Saker 2o1O</dc:creator>
  <cp:lastModifiedBy>DR.Ahmed Saker 2o1O</cp:lastModifiedBy>
  <cp:revision>50</cp:revision>
  <dcterms:created xsi:type="dcterms:W3CDTF">2013-12-22T19:17:54Z</dcterms:created>
  <dcterms:modified xsi:type="dcterms:W3CDTF">2013-12-25T10:07:01Z</dcterms:modified>
</cp:coreProperties>
</file>